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layout3.xml" ContentType="application/vnd.openxmlformats-officedocument.drawingml.diagramLayout+xml"/>
  <Override PartName="/ppt/embeddings/oleObject2.bin" ContentType="application/vnd.openxmlformats-officedocument.oleObject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Default Extension="png" ContentType="image/png"/>
  <Default Extension="bin" ContentType="application/vnd.ms-office.legacyDiagramText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embeddings/oleObject1.bin" ContentType="application/vnd.openxmlformats-officedocument.oleObject"/>
  <Override PartName="/ppt/diagrams/data3.xml" ContentType="application/vnd.openxmlformats-officedocument.drawingml.diagramData+xml"/>
  <Override PartName="/ppt/legacyDocTextInfo.bin" ContentType="application/vnd.ms-office.legacyDocTextInf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48" r:id="rId2"/>
  </p:sldMasterIdLst>
  <p:notesMasterIdLst>
    <p:notesMasterId r:id="rId24"/>
  </p:notesMasterIdLst>
  <p:handoutMasterIdLst>
    <p:handoutMasterId r:id="rId25"/>
  </p:handoutMasterIdLst>
  <p:sldIdLst>
    <p:sldId id="334" r:id="rId3"/>
    <p:sldId id="462" r:id="rId4"/>
    <p:sldId id="444" r:id="rId5"/>
    <p:sldId id="461" r:id="rId6"/>
    <p:sldId id="460" r:id="rId7"/>
    <p:sldId id="456" r:id="rId8"/>
    <p:sldId id="457" r:id="rId9"/>
    <p:sldId id="458" r:id="rId10"/>
    <p:sldId id="459" r:id="rId11"/>
    <p:sldId id="469" r:id="rId12"/>
    <p:sldId id="470" r:id="rId13"/>
    <p:sldId id="445" r:id="rId14"/>
    <p:sldId id="463" r:id="rId15"/>
    <p:sldId id="464" r:id="rId16"/>
    <p:sldId id="465" r:id="rId17"/>
    <p:sldId id="466" r:id="rId18"/>
    <p:sldId id="472" r:id="rId19"/>
    <p:sldId id="471" r:id="rId20"/>
    <p:sldId id="473" r:id="rId21"/>
    <p:sldId id="467" r:id="rId22"/>
    <p:sldId id="468" r:id="rId23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00FF"/>
    <a:srgbClr val="336600"/>
    <a:srgbClr val="800000"/>
    <a:srgbClr val="000000"/>
    <a:srgbClr val="4D4D4D"/>
    <a:srgbClr val="660066"/>
    <a:srgbClr val="009999"/>
    <a:srgbClr val="000099"/>
    <a:srgbClr val="33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713" autoAdjust="0"/>
  </p:normalViewPr>
  <p:slideViewPr>
    <p:cSldViewPr>
      <p:cViewPr varScale="1">
        <p:scale>
          <a:sx n="82" d="100"/>
          <a:sy n="82" d="100"/>
        </p:scale>
        <p:origin x="-1212" y="-84"/>
      </p:cViewPr>
      <p:guideLst>
        <p:guide orient="horz" pos="3838"/>
        <p:guide orient="horz" pos="618"/>
        <p:guide pos="476"/>
        <p:guide pos="528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Relationship Id="rId30" Type="http://schemas.microsoft.com/office/2006/relationships/legacyDocTextInfo" Target="legacyDocTextInfo.bin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vlemus\Configuraci&#243;n%20local\Archivos%20temporales%20de%20Internet\Content.Outlook\LAO3VMT0\electronico%20vs%20presenciales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s-MX"/>
  <c:chart>
    <c:plotArea>
      <c:layout>
        <c:manualLayout>
          <c:layoutTarget val="inner"/>
          <c:xMode val="edge"/>
          <c:yMode val="edge"/>
          <c:x val="5.9717761474621829E-2"/>
          <c:y val="7.2254437226841037E-2"/>
          <c:w val="0.92508241411595549"/>
          <c:h val="0.73410508222470439"/>
        </c:manualLayout>
      </c:layout>
      <c:lineChart>
        <c:grouping val="standard"/>
        <c:ser>
          <c:idx val="0"/>
          <c:order val="0"/>
          <c:tx>
            <c:strRef>
              <c:f>Hoja2!$A$11</c:f>
              <c:strCache>
                <c:ptCount val="1"/>
                <c:pt idx="0">
                  <c:v>Electrónico</c:v>
                </c:pt>
              </c:strCache>
            </c:strRef>
          </c:tx>
          <c:spPr>
            <a:ln w="31750">
              <a:solidFill>
                <a:srgbClr val="000080"/>
              </a:solidFill>
              <a:prstDash val="solid"/>
            </a:ln>
          </c:spPr>
          <c:marker>
            <c:symbol val="diamond"/>
            <c:size val="5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numRef>
              <c:f>Hoja2!$B$10:$L$10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Hoja2!$B$11:$L$11</c:f>
              <c:numCache>
                <c:formatCode>General</c:formatCode>
                <c:ptCount val="11"/>
                <c:pt idx="0">
                  <c:v>615</c:v>
                </c:pt>
                <c:pt idx="1">
                  <c:v>3824</c:v>
                </c:pt>
                <c:pt idx="2">
                  <c:v>8426</c:v>
                </c:pt>
                <c:pt idx="3">
                  <c:v>10290</c:v>
                </c:pt>
                <c:pt idx="4">
                  <c:v>12382</c:v>
                </c:pt>
                <c:pt idx="5">
                  <c:v>14978</c:v>
                </c:pt>
                <c:pt idx="6">
                  <c:v>16675</c:v>
                </c:pt>
                <c:pt idx="7">
                  <c:v>17256</c:v>
                </c:pt>
                <c:pt idx="8">
                  <c:v>14913</c:v>
                </c:pt>
                <c:pt idx="9">
                  <c:v>13559</c:v>
                </c:pt>
                <c:pt idx="10">
                  <c:v>26068</c:v>
                </c:pt>
              </c:numCache>
            </c:numRef>
          </c:val>
        </c:ser>
        <c:ser>
          <c:idx val="1"/>
          <c:order val="1"/>
          <c:tx>
            <c:strRef>
              <c:f>Hoja2!$A$12</c:f>
              <c:strCache>
                <c:ptCount val="1"/>
                <c:pt idx="0">
                  <c:v>Tradicional</c:v>
                </c:pt>
              </c:strCache>
            </c:strRef>
          </c:tx>
          <c:spPr>
            <a:ln w="31750">
              <a:solidFill>
                <a:srgbClr val="C00000"/>
              </a:solidFill>
              <a:prstDash val="solid"/>
            </a:ln>
          </c:spPr>
          <c:marker>
            <c:symbol val="square"/>
            <c:size val="5"/>
            <c:spPr>
              <a:solidFill>
                <a:srgbClr val="C00000"/>
              </a:solidFill>
              <a:ln>
                <a:solidFill>
                  <a:srgbClr val="C00000"/>
                </a:solidFill>
                <a:prstDash val="solid"/>
              </a:ln>
            </c:spPr>
          </c:marker>
          <c:cat>
            <c:numRef>
              <c:f>Hoja2!$B$10:$L$10</c:f>
              <c:numCache>
                <c:formatCode>General</c:formatCode>
                <c:ptCount val="11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</c:numCache>
            </c:numRef>
          </c:cat>
          <c:val>
            <c:numRef>
              <c:f>Hoja2!$B$12:$L$12</c:f>
              <c:numCache>
                <c:formatCode>General</c:formatCode>
                <c:ptCount val="11"/>
                <c:pt idx="0">
                  <c:v>31460</c:v>
                </c:pt>
                <c:pt idx="1">
                  <c:v>26771</c:v>
                </c:pt>
                <c:pt idx="2">
                  <c:v>19541</c:v>
                </c:pt>
                <c:pt idx="3">
                  <c:v>17760</c:v>
                </c:pt>
                <c:pt idx="4">
                  <c:v>16475</c:v>
                </c:pt>
                <c:pt idx="5">
                  <c:v>15390</c:v>
                </c:pt>
                <c:pt idx="6">
                  <c:v>15733</c:v>
                </c:pt>
                <c:pt idx="7">
                  <c:v>18409</c:v>
                </c:pt>
                <c:pt idx="8">
                  <c:v>15192</c:v>
                </c:pt>
                <c:pt idx="9">
                  <c:v>14142</c:v>
                </c:pt>
                <c:pt idx="10">
                  <c:v>8123</c:v>
                </c:pt>
              </c:numCache>
            </c:numRef>
          </c:val>
        </c:ser>
        <c:marker val="1"/>
        <c:axId val="88958080"/>
        <c:axId val="88960000"/>
      </c:lineChart>
      <c:catAx>
        <c:axId val="88958080"/>
        <c:scaling>
          <c:orientation val="minMax"/>
        </c:scaling>
        <c:axPos val="b"/>
        <c:numFmt formatCode="General" sourceLinked="0"/>
        <c:tickLblPos val="nextTo"/>
        <c:spPr>
          <a:ln w="25400">
            <a:solidFill>
              <a:srgbClr val="99CC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88960000"/>
        <c:crosses val="autoZero"/>
        <c:auto val="1"/>
        <c:lblAlgn val="ctr"/>
        <c:lblOffset val="100"/>
        <c:tickLblSkip val="1"/>
        <c:tickMarkSkip val="1"/>
      </c:catAx>
      <c:valAx>
        <c:axId val="88960000"/>
        <c:scaling>
          <c:orientation val="minMax"/>
        </c:scaling>
        <c:axPos val="l"/>
        <c:numFmt formatCode="#,##0" sourceLinked="0"/>
        <c:tickLblPos val="nextTo"/>
        <c:spPr>
          <a:ln w="25400">
            <a:solidFill>
              <a:srgbClr val="99CC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s-MX"/>
          </a:p>
        </c:txPr>
        <c:crossAx val="88958080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53580691295483363"/>
          <c:y val="0.63971786521038865"/>
          <c:w val="0.32134839439583995"/>
          <c:h val="8.9818162288044817E-2"/>
        </c:manualLayout>
      </c:layout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0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s-MX"/>
        </a:p>
      </c:txPr>
    </c:legend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8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s-MX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60BA70-CD85-5D4C-96B5-D20309CB6BA7}" type="doc">
      <dgm:prSet loTypeId="urn:microsoft.com/office/officeart/2005/8/layout/hList6" loCatId="list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s-ES_tradnl"/>
        </a:p>
      </dgm:t>
    </dgm:pt>
    <dgm:pt modelId="{F7C64A76-DC3C-F646-8C91-C38C7ED09CEB}">
      <dgm:prSet phldrT="[Texto]" custT="1"/>
      <dgm:spPr>
        <a:gradFill rotWithShape="0">
          <a:gsLst>
            <a:gs pos="0">
              <a:srgbClr val="FF6600"/>
            </a:gs>
            <a:gs pos="77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r>
            <a:rPr lang="es-ES_tradnl" sz="1500" dirty="0" smtClean="0"/>
            <a:t>Más de  </a:t>
          </a:r>
          <a:r>
            <a:rPr lang="es-ES_tradnl" sz="1500" b="1" u="none" dirty="0" smtClean="0"/>
            <a:t>2,200</a:t>
          </a:r>
          <a:r>
            <a:rPr lang="es-ES_tradnl" sz="1500" dirty="0" smtClean="0"/>
            <a:t> vigentes</a:t>
          </a:r>
          <a:endParaRPr lang="es-ES_tradnl" sz="1500" dirty="0"/>
        </a:p>
      </dgm:t>
    </dgm:pt>
    <dgm:pt modelId="{C66F1926-48F6-6648-9141-F890ECA642E6}" type="parTrans" cxnId="{37AC084A-F63A-194A-8D77-BB689FA080C7}">
      <dgm:prSet/>
      <dgm:spPr/>
      <dgm:t>
        <a:bodyPr/>
        <a:lstStyle/>
        <a:p>
          <a:endParaRPr lang="es-ES_tradnl"/>
        </a:p>
      </dgm:t>
    </dgm:pt>
    <dgm:pt modelId="{8E8B067A-16B7-CE47-A517-1DC7851BF866}" type="sibTrans" cxnId="{37AC084A-F63A-194A-8D77-BB689FA080C7}">
      <dgm:prSet/>
      <dgm:spPr/>
      <dgm:t>
        <a:bodyPr/>
        <a:lstStyle/>
        <a:p>
          <a:endParaRPr lang="es-ES_tradnl"/>
        </a:p>
      </dgm:t>
    </dgm:pt>
    <dgm:pt modelId="{335EDE2F-090C-1545-B639-6C7467193026}">
      <dgm:prSet phldrT="[Texto]" custT="1"/>
      <dgm:spPr>
        <a:gradFill rotWithShape="0">
          <a:gsLst>
            <a:gs pos="0">
              <a:srgbClr val="298785"/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ctr"/>
          <a:r>
            <a:rPr lang="es-ES_tradnl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Operadores Registrados</a:t>
          </a:r>
        </a:p>
      </dgm:t>
    </dgm:pt>
    <dgm:pt modelId="{0D9A2A09-A00F-0C45-B8D7-F96DD37DA638}" type="parTrans" cxnId="{8D29D453-20CC-4540-A5C6-EF425FD4093F}">
      <dgm:prSet/>
      <dgm:spPr/>
      <dgm:t>
        <a:bodyPr/>
        <a:lstStyle/>
        <a:p>
          <a:endParaRPr lang="es-ES_tradnl"/>
        </a:p>
      </dgm:t>
    </dgm:pt>
    <dgm:pt modelId="{A9D5C725-5E84-FD45-BD4F-109F579898F4}" type="sibTrans" cxnId="{8D29D453-20CC-4540-A5C6-EF425FD4093F}">
      <dgm:prSet/>
      <dgm:spPr/>
      <dgm:t>
        <a:bodyPr/>
        <a:lstStyle/>
        <a:p>
          <a:endParaRPr lang="es-ES_tradnl"/>
        </a:p>
      </dgm:t>
    </dgm:pt>
    <dgm:pt modelId="{120262CB-59BC-AA45-8990-16CA060BF08E}">
      <dgm:prSet phldrT="[Texto]" custT="1"/>
      <dgm:spPr>
        <a:gradFill rotWithShape="0">
          <a:gsLst>
            <a:gs pos="0">
              <a:srgbClr val="298785"/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b="1" dirty="0" smtClean="0"/>
            <a:t>2,818</a:t>
          </a:r>
          <a:r>
            <a:rPr lang="es-ES_tradnl" sz="1500" dirty="0" smtClean="0"/>
            <a:t> Unidades Compradoras</a:t>
          </a:r>
          <a:endParaRPr lang="es-ES_tradnl" sz="1500" dirty="0"/>
        </a:p>
      </dgm:t>
    </dgm:pt>
    <dgm:pt modelId="{384FA183-5BB2-D94B-847C-2248CBC0CAB5}" type="parTrans" cxnId="{8E8CD099-05B2-1D4E-A97E-B8B120320B43}">
      <dgm:prSet/>
      <dgm:spPr/>
      <dgm:t>
        <a:bodyPr/>
        <a:lstStyle/>
        <a:p>
          <a:endParaRPr lang="es-ES_tradnl"/>
        </a:p>
      </dgm:t>
    </dgm:pt>
    <dgm:pt modelId="{B67FD664-A8A7-B548-8E56-59D7BC22E544}" type="sibTrans" cxnId="{8E8CD099-05B2-1D4E-A97E-B8B120320B43}">
      <dgm:prSet/>
      <dgm:spPr/>
      <dgm:t>
        <a:bodyPr/>
        <a:lstStyle/>
        <a:p>
          <a:endParaRPr lang="es-ES_tradnl"/>
        </a:p>
      </dgm:t>
    </dgm:pt>
    <dgm:pt modelId="{EAF0F549-1C96-A749-B975-C6A2CC864D85}">
      <dgm:prSet phldrT="[Texto]" custT="1"/>
      <dgm:spPr>
        <a:gradFill rotWithShape="0">
          <a:gsLst>
            <a:gs pos="0">
              <a:srgbClr val="FF6600"/>
            </a:gs>
            <a:gs pos="77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r>
            <a:rPr lang="es-ES_tradnl" sz="14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Procedimientos</a:t>
          </a:r>
          <a:endParaRPr lang="es-ES_tradnl" sz="14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3BD6B95E-2F7C-BC42-94AF-64043BE26953}" type="sibTrans" cxnId="{D4A8BC84-5131-B945-8F76-C96A089C89F8}">
      <dgm:prSet/>
      <dgm:spPr/>
      <dgm:t>
        <a:bodyPr/>
        <a:lstStyle/>
        <a:p>
          <a:endParaRPr lang="es-ES_tradnl"/>
        </a:p>
      </dgm:t>
    </dgm:pt>
    <dgm:pt modelId="{8A0B6485-8C75-DA41-9228-B7298BFA59AE}" type="parTrans" cxnId="{D4A8BC84-5131-B945-8F76-C96A089C89F8}">
      <dgm:prSet/>
      <dgm:spPr/>
      <dgm:t>
        <a:bodyPr/>
        <a:lstStyle/>
        <a:p>
          <a:endParaRPr lang="es-ES_tradnl"/>
        </a:p>
      </dgm:t>
    </dgm:pt>
    <dgm:pt modelId="{8D75975C-1D5D-E740-8E51-F26BB30855AF}">
      <dgm:prSet phldrT="[Texto]" custT="1"/>
      <dgm:spPr>
        <a:gradFill rotWithShape="0">
          <a:gsLst>
            <a:gs pos="0">
              <a:srgbClr val="FF6600"/>
            </a:gs>
            <a:gs pos="77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r>
            <a:rPr lang="es-ES_tradnl" sz="1500" dirty="0" smtClean="0"/>
            <a:t>Más de  </a:t>
          </a:r>
          <a:r>
            <a:rPr lang="es-ES_tradnl" sz="1500" b="1" u="none" dirty="0" smtClean="0"/>
            <a:t>37,000</a:t>
          </a:r>
          <a:r>
            <a:rPr lang="es-ES_tradnl" sz="1500" dirty="0" smtClean="0"/>
            <a:t> concluidos</a:t>
          </a:r>
          <a:endParaRPr lang="es-ES_tradnl" sz="1500" dirty="0"/>
        </a:p>
      </dgm:t>
    </dgm:pt>
    <dgm:pt modelId="{886B0BCF-2BEB-E444-BD44-CA3E5FDBFFF2}" type="parTrans" cxnId="{F497C742-4BDC-9C47-B43D-525A05AEADAB}">
      <dgm:prSet/>
      <dgm:spPr/>
      <dgm:t>
        <a:bodyPr/>
        <a:lstStyle/>
        <a:p>
          <a:endParaRPr lang="es-ES_tradnl"/>
        </a:p>
      </dgm:t>
    </dgm:pt>
    <dgm:pt modelId="{696E0C96-34BA-7546-9795-A06D97B3197A}" type="sibTrans" cxnId="{F497C742-4BDC-9C47-B43D-525A05AEADAB}">
      <dgm:prSet/>
      <dgm:spPr/>
      <dgm:t>
        <a:bodyPr/>
        <a:lstStyle/>
        <a:p>
          <a:endParaRPr lang="es-ES_tradnl"/>
        </a:p>
      </dgm:t>
    </dgm:pt>
    <dgm:pt modelId="{8F27546C-50DB-7749-A853-503873571146}">
      <dgm:prSet phldrT="[Texto]" custT="1"/>
      <dgm:spPr>
        <a:gradFill rotWithShape="0">
          <a:gsLst>
            <a:gs pos="0">
              <a:srgbClr val="298785"/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b="1" dirty="0" smtClean="0"/>
            <a:t>5,900</a:t>
          </a:r>
          <a:r>
            <a:rPr lang="es-ES_tradnl" sz="1500" dirty="0" smtClean="0"/>
            <a:t> servidores públicos </a:t>
          </a:r>
          <a:r>
            <a:rPr lang="es-ES_tradnl" sz="1500" dirty="0" smtClean="0"/>
            <a:t>certificados</a:t>
          </a:r>
          <a:endParaRPr lang="es-ES_tradnl" sz="1200" dirty="0"/>
        </a:p>
      </dgm:t>
    </dgm:pt>
    <dgm:pt modelId="{00CF6063-F706-A947-94C6-3FE0D75BBA4E}" type="parTrans" cxnId="{2BEB61FB-0EF3-544D-8FD5-633FD175D484}">
      <dgm:prSet/>
      <dgm:spPr/>
      <dgm:t>
        <a:bodyPr/>
        <a:lstStyle/>
        <a:p>
          <a:endParaRPr lang="es-ES_tradnl"/>
        </a:p>
      </dgm:t>
    </dgm:pt>
    <dgm:pt modelId="{EE0FD7CA-143B-AC47-85A3-667F03FCEE0E}" type="sibTrans" cxnId="{2BEB61FB-0EF3-544D-8FD5-633FD175D484}">
      <dgm:prSet/>
      <dgm:spPr/>
      <dgm:t>
        <a:bodyPr/>
        <a:lstStyle/>
        <a:p>
          <a:endParaRPr lang="es-ES_tradnl"/>
        </a:p>
      </dgm:t>
    </dgm:pt>
    <dgm:pt modelId="{66F76E85-3190-024B-8541-336615F8A12D}">
      <dgm:prSet phldrT="[Texto]" custT="1"/>
      <dgm:spPr>
        <a:gradFill rotWithShape="0">
          <a:gsLst>
            <a:gs pos="0">
              <a:srgbClr val="298785"/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ctr"/>
          <a:r>
            <a:rPr lang="es-ES_tradnl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Contratos Adjudicados</a:t>
          </a:r>
        </a:p>
      </dgm:t>
    </dgm:pt>
    <dgm:pt modelId="{7487F2A2-5D75-B84A-8CD4-84492EA7BE40}" type="parTrans" cxnId="{AD124F5A-2328-6D47-8519-DB73B7343733}">
      <dgm:prSet/>
      <dgm:spPr/>
      <dgm:t>
        <a:bodyPr/>
        <a:lstStyle/>
        <a:p>
          <a:endParaRPr lang="es-ES_tradnl"/>
        </a:p>
      </dgm:t>
    </dgm:pt>
    <dgm:pt modelId="{ACC194F4-EC92-A442-9778-4527E14BADFB}" type="sibTrans" cxnId="{AD124F5A-2328-6D47-8519-DB73B7343733}">
      <dgm:prSet/>
      <dgm:spPr/>
      <dgm:t>
        <a:bodyPr/>
        <a:lstStyle/>
        <a:p>
          <a:endParaRPr lang="es-ES_tradnl"/>
        </a:p>
      </dgm:t>
    </dgm:pt>
    <dgm:pt modelId="{B5683DF9-BE82-1047-9D75-B7DC99B8066F}">
      <dgm:prSet phldrT="[Texto]" custT="1"/>
      <dgm:spPr>
        <a:gradFill rotWithShape="0">
          <a:gsLst>
            <a:gs pos="0">
              <a:srgbClr val="298785"/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dirty="0" smtClean="0"/>
            <a:t>Más de </a:t>
          </a:r>
          <a:r>
            <a:rPr lang="es-ES_tradnl" sz="1500" b="1" dirty="0" smtClean="0"/>
            <a:t>24,000  </a:t>
          </a:r>
          <a:r>
            <a:rPr lang="es-ES_tradnl" sz="1500" b="0" dirty="0" smtClean="0"/>
            <a:t>por</a:t>
          </a:r>
          <a:r>
            <a:rPr lang="es-ES_tradnl" sz="1500" b="1" dirty="0" smtClean="0"/>
            <a:t> $184,345 </a:t>
          </a:r>
          <a:r>
            <a:rPr lang="es-ES_tradnl" sz="1500" b="0" dirty="0" smtClean="0"/>
            <a:t>millones de </a:t>
          </a:r>
          <a:r>
            <a:rPr lang="es-ES_tradnl" sz="1500" b="0" dirty="0" smtClean="0"/>
            <a:t>pesos (</a:t>
          </a:r>
          <a:r>
            <a:rPr lang="es-ES_tradnl" sz="1500" b="0" dirty="0" err="1" smtClean="0"/>
            <a:t>mdp</a:t>
          </a:r>
          <a:r>
            <a:rPr lang="es-ES_tradnl" sz="1500" b="0" dirty="0" smtClean="0"/>
            <a:t>)</a:t>
          </a:r>
          <a:endParaRPr lang="es-ES_tradnl" sz="1500" b="0" dirty="0"/>
        </a:p>
      </dgm:t>
    </dgm:pt>
    <dgm:pt modelId="{6DB8AEB5-50DF-CD48-926A-C349365BCAA6}" type="parTrans" cxnId="{CF8CE8F8-FA77-1942-9382-0AE909CB4B23}">
      <dgm:prSet/>
      <dgm:spPr/>
      <dgm:t>
        <a:bodyPr/>
        <a:lstStyle/>
        <a:p>
          <a:endParaRPr lang="es-ES_tradnl"/>
        </a:p>
      </dgm:t>
    </dgm:pt>
    <dgm:pt modelId="{1E4640AF-4EE9-E940-BFE7-7A3CA71F1C00}" type="sibTrans" cxnId="{CF8CE8F8-FA77-1942-9382-0AE909CB4B23}">
      <dgm:prSet/>
      <dgm:spPr/>
      <dgm:t>
        <a:bodyPr/>
        <a:lstStyle/>
        <a:p>
          <a:endParaRPr lang="es-ES_tradnl"/>
        </a:p>
      </dgm:t>
    </dgm:pt>
    <dgm:pt modelId="{452AF519-9798-9B45-94AD-044DCDE78FBC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ctr"/>
          <a:r>
            <a:rPr lang="es-ES_tradnl" sz="16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Proveedores y Contratistas</a:t>
          </a:r>
          <a:endParaRPr lang="es-ES_tradnl" sz="16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BE597F54-EC8E-6442-BDF3-AB0750AA902F}" type="parTrans" cxnId="{D2BE9A21-9CEC-194E-9B37-635FA60BDF8F}">
      <dgm:prSet/>
      <dgm:spPr/>
      <dgm:t>
        <a:bodyPr/>
        <a:lstStyle/>
        <a:p>
          <a:endParaRPr lang="es-ES_tradnl"/>
        </a:p>
      </dgm:t>
    </dgm:pt>
    <dgm:pt modelId="{416539D4-715C-D541-A94C-9AF491B49E7C}" type="sibTrans" cxnId="{D2BE9A21-9CEC-194E-9B37-635FA60BDF8F}">
      <dgm:prSet/>
      <dgm:spPr/>
      <dgm:t>
        <a:bodyPr/>
        <a:lstStyle/>
        <a:p>
          <a:endParaRPr lang="es-ES_tradnl"/>
        </a:p>
      </dgm:t>
    </dgm:pt>
    <dgm:pt modelId="{2626A41E-072D-A14E-B3BC-7ABC4E6F1864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b="1" dirty="0" smtClean="0"/>
            <a:t>45,000</a:t>
          </a:r>
          <a:r>
            <a:rPr lang="es-ES_tradnl" sz="1500" dirty="0" smtClean="0"/>
            <a:t> </a:t>
          </a:r>
          <a:r>
            <a:rPr lang="es-ES_tradnl" sz="1500" dirty="0" smtClean="0"/>
            <a:t>registrados</a:t>
          </a:r>
          <a:endParaRPr lang="es-ES_tradnl" sz="1500" dirty="0"/>
        </a:p>
      </dgm:t>
    </dgm:pt>
    <dgm:pt modelId="{FDB189BB-EB17-D249-82BE-DC0A276E410E}" type="parTrans" cxnId="{EBE1C56D-0EE8-A14D-9F3F-601E484225F6}">
      <dgm:prSet/>
      <dgm:spPr/>
      <dgm:t>
        <a:bodyPr/>
        <a:lstStyle/>
        <a:p>
          <a:endParaRPr lang="es-ES_tradnl"/>
        </a:p>
      </dgm:t>
    </dgm:pt>
    <dgm:pt modelId="{3358FB1F-3BB1-CA4B-9C0F-02B64544043A}" type="sibTrans" cxnId="{EBE1C56D-0EE8-A14D-9F3F-601E484225F6}">
      <dgm:prSet/>
      <dgm:spPr/>
      <dgm:t>
        <a:bodyPr/>
        <a:lstStyle/>
        <a:p>
          <a:endParaRPr lang="es-ES_tradnl"/>
        </a:p>
      </dgm:t>
    </dgm:pt>
    <dgm:pt modelId="{E2076BB5-B72A-D04E-B4E0-C8ADCB7C7FD4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Visitas diarias al portal</a:t>
          </a:r>
          <a:endParaRPr lang="es-ES_tradnl" sz="1800" b="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</dgm:t>
    </dgm:pt>
    <dgm:pt modelId="{1438D63E-23EF-3645-BBE0-3F6850AEE9ED}" type="parTrans" cxnId="{6FF9681B-D308-2040-BE62-FFCB63B5E7D2}">
      <dgm:prSet/>
      <dgm:spPr/>
      <dgm:t>
        <a:bodyPr/>
        <a:lstStyle/>
        <a:p>
          <a:endParaRPr lang="es-ES_tradnl"/>
        </a:p>
      </dgm:t>
    </dgm:pt>
    <dgm:pt modelId="{3D1FF6A5-CEFC-774C-B429-7B61B1C2AF21}" type="sibTrans" cxnId="{6FF9681B-D308-2040-BE62-FFCB63B5E7D2}">
      <dgm:prSet/>
      <dgm:spPr/>
      <dgm:t>
        <a:bodyPr/>
        <a:lstStyle/>
        <a:p>
          <a:endParaRPr lang="es-ES_tradnl"/>
        </a:p>
      </dgm:t>
    </dgm:pt>
    <dgm:pt modelId="{9D791C45-617C-2F49-82EA-9C193B26CA65}">
      <dgm:prSet phldrT="[Texto]" custT="1"/>
      <dgm:spPr>
        <a:gradFill rotWithShape="0">
          <a:gsLst>
            <a:gs pos="0">
              <a:srgbClr val="298785"/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dirty="0" smtClean="0"/>
            <a:t>MIPYMES &gt;20,000 </a:t>
          </a:r>
          <a:r>
            <a:rPr lang="es-ES_tradnl" sz="1500" dirty="0" smtClean="0"/>
            <a:t>contratos por </a:t>
          </a:r>
          <a:r>
            <a:rPr lang="es-ES_tradnl" sz="1500" b="1" dirty="0" smtClean="0"/>
            <a:t>$46,784 </a:t>
          </a:r>
          <a:r>
            <a:rPr lang="es-ES_tradnl" sz="1500" dirty="0" err="1" smtClean="0"/>
            <a:t>mdp</a:t>
          </a:r>
          <a:r>
            <a:rPr lang="es-ES_tradnl" sz="1500" dirty="0" smtClean="0"/>
            <a:t>. </a:t>
          </a:r>
          <a:endParaRPr lang="es-ES_tradnl" sz="1500" b="1" dirty="0"/>
        </a:p>
      </dgm:t>
    </dgm:pt>
    <dgm:pt modelId="{AFC92393-DDAF-D944-BE09-C310F5CF7D32}" type="parTrans" cxnId="{E0534412-51B7-8349-AAF6-310F38F7094D}">
      <dgm:prSet/>
      <dgm:spPr/>
      <dgm:t>
        <a:bodyPr/>
        <a:lstStyle/>
        <a:p>
          <a:endParaRPr lang="es-ES_tradnl"/>
        </a:p>
      </dgm:t>
    </dgm:pt>
    <dgm:pt modelId="{E1675ECF-A20F-6042-8681-B7F2CA813A63}" type="sibTrans" cxnId="{E0534412-51B7-8349-AAF6-310F38F7094D}">
      <dgm:prSet/>
      <dgm:spPr/>
      <dgm:t>
        <a:bodyPr/>
        <a:lstStyle/>
        <a:p>
          <a:endParaRPr lang="es-ES_tradnl"/>
        </a:p>
      </dgm:t>
    </dgm:pt>
    <dgm:pt modelId="{C45650AC-69D4-534D-8437-ECEC2D0B38FB}">
      <dgm:prSet phldrT="[Texto]" custT="1"/>
      <dgm:spPr>
        <a:gradFill rotWithShape="0">
          <a:gsLst>
            <a:gs pos="0">
              <a:srgbClr val="298785"/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endParaRPr lang="es-ES_tradnl" sz="1500" b="1" dirty="0"/>
        </a:p>
      </dgm:t>
    </dgm:pt>
    <dgm:pt modelId="{39F5D8F6-D0D3-8C46-BDD1-9EB12237F921}" type="parTrans" cxnId="{FE8CC463-D3D2-7841-A638-CC4E8D2EBF8E}">
      <dgm:prSet/>
      <dgm:spPr/>
      <dgm:t>
        <a:bodyPr/>
        <a:lstStyle/>
        <a:p>
          <a:endParaRPr lang="es-ES_tradnl"/>
        </a:p>
      </dgm:t>
    </dgm:pt>
    <dgm:pt modelId="{7C7FD8AD-4DBB-BA43-BAA7-80CB5307C0F3}" type="sibTrans" cxnId="{FE8CC463-D3D2-7841-A638-CC4E8D2EBF8E}">
      <dgm:prSet/>
      <dgm:spPr/>
      <dgm:t>
        <a:bodyPr/>
        <a:lstStyle/>
        <a:p>
          <a:endParaRPr lang="es-ES_tradnl"/>
        </a:p>
      </dgm:t>
    </dgm:pt>
    <dgm:pt modelId="{78CBEC85-F723-D948-B2AB-655A150D930F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b="1" dirty="0" smtClean="0"/>
            <a:t>40,000 </a:t>
          </a:r>
          <a:r>
            <a:rPr lang="es-ES_tradnl" sz="1500" b="0" dirty="0" smtClean="0"/>
            <a:t>MIPYMES</a:t>
          </a:r>
          <a:endParaRPr lang="es-ES_tradnl" sz="1500" b="0" dirty="0"/>
        </a:p>
      </dgm:t>
    </dgm:pt>
    <dgm:pt modelId="{CFB40AD3-518A-F442-8225-9FC0C1A94FD5}" type="parTrans" cxnId="{E4FC63ED-7ABA-0A46-879D-979264FC3B05}">
      <dgm:prSet/>
      <dgm:spPr/>
      <dgm:t>
        <a:bodyPr/>
        <a:lstStyle/>
        <a:p>
          <a:endParaRPr lang="es-MX"/>
        </a:p>
      </dgm:t>
    </dgm:pt>
    <dgm:pt modelId="{9AD37EFD-FBFF-D84F-BB90-A47D1BC21AF7}" type="sibTrans" cxnId="{E4FC63ED-7ABA-0A46-879D-979264FC3B05}">
      <dgm:prSet/>
      <dgm:spPr/>
      <dgm:t>
        <a:bodyPr/>
        <a:lstStyle/>
        <a:p>
          <a:endParaRPr lang="es-MX"/>
        </a:p>
      </dgm:t>
    </dgm:pt>
    <dgm:pt modelId="{0109FAE8-1A94-4D58-B412-FF8775353434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r>
            <a:rPr lang="es-ES_tradnl" sz="1500" b="1" dirty="0" smtClean="0"/>
            <a:t>12,000</a:t>
          </a:r>
          <a:r>
            <a:rPr lang="es-ES_tradnl" sz="1500" dirty="0" smtClean="0"/>
            <a:t> </a:t>
          </a:r>
          <a:r>
            <a:rPr lang="es-ES_tradnl" sz="1500" dirty="0" smtClean="0"/>
            <a:t>– V.3.0</a:t>
          </a:r>
          <a:endParaRPr lang="es-ES_tradnl" sz="1500" dirty="0"/>
        </a:p>
      </dgm:t>
    </dgm:pt>
    <dgm:pt modelId="{301FC4CB-C53B-4D2C-92DC-92FF4A40BC72}" type="parTrans" cxnId="{D1358827-F037-4D0A-B016-601D8AA78520}">
      <dgm:prSet/>
      <dgm:spPr/>
      <dgm:t>
        <a:bodyPr/>
        <a:lstStyle/>
        <a:p>
          <a:endParaRPr lang="es-MX"/>
        </a:p>
      </dgm:t>
    </dgm:pt>
    <dgm:pt modelId="{D6C93A4F-603C-485D-94EF-559C886984D1}" type="sibTrans" cxnId="{D1358827-F037-4D0A-B016-601D8AA78520}">
      <dgm:prSet/>
      <dgm:spPr/>
      <dgm:t>
        <a:bodyPr/>
        <a:lstStyle/>
        <a:p>
          <a:endParaRPr lang="es-MX"/>
        </a:p>
      </dgm:t>
    </dgm:pt>
    <dgm:pt modelId="{B268E965-5162-4038-8331-15627158C370}">
      <dgm:prSet phldrT="[Texto]" custT="1"/>
      <dgm:spPr>
        <a:gradFill rotWithShape="0">
          <a:gsLst>
            <a:gs pos="0">
              <a:srgbClr val="FF6600"/>
            </a:gs>
            <a:gs pos="77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endParaRPr lang="es-ES_tradnl" sz="1500" dirty="0"/>
        </a:p>
      </dgm:t>
    </dgm:pt>
    <dgm:pt modelId="{29C3C85B-C7C7-444A-9772-801FE6451047}" type="parTrans" cxnId="{B1151095-DFF0-45CF-B2F5-2A0F7F781E53}">
      <dgm:prSet/>
      <dgm:spPr/>
      <dgm:t>
        <a:bodyPr/>
        <a:lstStyle/>
        <a:p>
          <a:endParaRPr lang="es-MX"/>
        </a:p>
      </dgm:t>
    </dgm:pt>
    <dgm:pt modelId="{069318FC-1947-415A-B69F-4A0ABE129B4A}" type="sibTrans" cxnId="{B1151095-DFF0-45CF-B2F5-2A0F7F781E53}">
      <dgm:prSet/>
      <dgm:spPr/>
      <dgm:t>
        <a:bodyPr/>
        <a:lstStyle/>
        <a:p>
          <a:endParaRPr lang="es-MX"/>
        </a:p>
      </dgm:t>
    </dgm:pt>
    <dgm:pt modelId="{BA756EB7-266A-4AE7-98B5-AF8472AF8FBE}">
      <dgm:prSet phldrT="[Texto]" custT="1"/>
      <dgm:spPr>
        <a:gradFill rotWithShape="0">
          <a:gsLst>
            <a:gs pos="0">
              <a:srgbClr val="298785"/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endParaRPr lang="es-ES_tradnl" sz="1500" dirty="0"/>
        </a:p>
      </dgm:t>
    </dgm:pt>
    <dgm:pt modelId="{DDB47705-47BD-4BB8-A8A6-80CBC222E142}" type="parTrans" cxnId="{AB7B2F0E-C026-4FAE-B755-7328AF117D5C}">
      <dgm:prSet/>
      <dgm:spPr/>
      <dgm:t>
        <a:bodyPr/>
        <a:lstStyle/>
        <a:p>
          <a:endParaRPr lang="es-MX"/>
        </a:p>
      </dgm:t>
    </dgm:pt>
    <dgm:pt modelId="{36B8A9F7-8B9F-4882-8981-BF549B1886B5}" type="sibTrans" cxnId="{AB7B2F0E-C026-4FAE-B755-7328AF117D5C}">
      <dgm:prSet/>
      <dgm:spPr/>
      <dgm:t>
        <a:bodyPr/>
        <a:lstStyle/>
        <a:p>
          <a:endParaRPr lang="es-MX"/>
        </a:p>
      </dgm:t>
    </dgm:pt>
    <dgm:pt modelId="{EA20B21C-27D0-4EC2-9BB9-D0E9D0A5A07E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76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endParaRPr lang="es-ES_tradnl" sz="1500" dirty="0"/>
        </a:p>
      </dgm:t>
    </dgm:pt>
    <dgm:pt modelId="{92E711FA-9D04-40C0-85FC-07D1CB64D8D8}" type="parTrans" cxnId="{6B468097-2389-4FFC-B3FA-E3A4B859F344}">
      <dgm:prSet/>
      <dgm:spPr/>
      <dgm:t>
        <a:bodyPr/>
        <a:lstStyle/>
        <a:p>
          <a:endParaRPr lang="es-MX"/>
        </a:p>
      </dgm:t>
    </dgm:pt>
    <dgm:pt modelId="{D58CBF95-AE64-47EE-93CB-A88CD5776E80}" type="sibTrans" cxnId="{6B468097-2389-4FFC-B3FA-E3A4B859F344}">
      <dgm:prSet/>
      <dgm:spPr/>
      <dgm:t>
        <a:bodyPr/>
        <a:lstStyle/>
        <a:p>
          <a:endParaRPr lang="es-MX"/>
        </a:p>
      </dgm:t>
    </dgm:pt>
    <dgm:pt modelId="{8D3C1E21-E6DD-4775-9F0A-85CA468A3442}">
      <dgm:prSet phldrT="[Texto]" custT="1"/>
      <dgm:spPr>
        <a:gradFill rotWithShape="0">
          <a:gsLst>
            <a:gs pos="0">
              <a:srgbClr val="298785"/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algn="l"/>
          <a:endParaRPr lang="es-ES_tradnl" sz="1500" b="0" dirty="0"/>
        </a:p>
      </dgm:t>
    </dgm:pt>
    <dgm:pt modelId="{12B861D0-4B53-4E36-9C98-7A9A7F6B83BB}" type="parTrans" cxnId="{618F17AB-D362-4361-9FEA-365A9AC73B71}">
      <dgm:prSet/>
      <dgm:spPr/>
      <dgm:t>
        <a:bodyPr/>
        <a:lstStyle/>
        <a:p>
          <a:endParaRPr lang="es-MX"/>
        </a:p>
      </dgm:t>
    </dgm:pt>
    <dgm:pt modelId="{1110EDD8-F5A3-486F-B1DE-741AF5D41E50}" type="sibTrans" cxnId="{618F17AB-D362-4361-9FEA-365A9AC73B71}">
      <dgm:prSet/>
      <dgm:spPr/>
      <dgm:t>
        <a:bodyPr/>
        <a:lstStyle/>
        <a:p>
          <a:endParaRPr lang="es-MX"/>
        </a:p>
      </dgm:t>
    </dgm:pt>
    <dgm:pt modelId="{BB97A0BC-9681-4C45-B402-ECB99D8B76CD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marL="114300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1500" b="1" dirty="0" smtClean="0"/>
            <a:t> &gt;30,000 </a:t>
          </a:r>
          <a:r>
            <a:rPr lang="es-ES_tradnl" sz="1500" b="0" dirty="0" smtClean="0"/>
            <a:t>en días hábiles</a:t>
          </a:r>
          <a:endParaRPr lang="es-ES_tradnl" sz="1500" dirty="0"/>
        </a:p>
      </dgm:t>
    </dgm:pt>
    <dgm:pt modelId="{F9EEFDD7-32B7-4525-A858-BAA4418C8548}" type="parTrans" cxnId="{C21926AE-5C23-40C4-8DF0-0D3AA27BBDDE}">
      <dgm:prSet/>
      <dgm:spPr/>
      <dgm:t>
        <a:bodyPr/>
        <a:lstStyle/>
        <a:p>
          <a:endParaRPr lang="es-MX"/>
        </a:p>
      </dgm:t>
    </dgm:pt>
    <dgm:pt modelId="{9982C11C-5C2D-4A58-AC48-5CA99A8C790B}" type="sibTrans" cxnId="{C21926AE-5C23-40C4-8DF0-0D3AA27BBDDE}">
      <dgm:prSet/>
      <dgm:spPr/>
      <dgm:t>
        <a:bodyPr/>
        <a:lstStyle/>
        <a:p>
          <a:endParaRPr lang="es-MX"/>
        </a:p>
      </dgm:t>
    </dgm:pt>
    <dgm:pt modelId="{5420653B-95C5-4521-A01F-0CA30F4438C6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_tradnl" sz="1500" dirty="0" smtClean="0"/>
            <a:t>Operación 24 hrs/365 días</a:t>
          </a:r>
          <a:endParaRPr lang="es-ES_tradnl" sz="1500" dirty="0"/>
        </a:p>
      </dgm:t>
    </dgm:pt>
    <dgm:pt modelId="{EC068C7D-5F54-4ACF-8E5E-23DF742D480E}" type="parTrans" cxnId="{0EB1F87F-E1B0-4B74-9C6A-827572C29ED4}">
      <dgm:prSet/>
      <dgm:spPr/>
      <dgm:t>
        <a:bodyPr/>
        <a:lstStyle/>
        <a:p>
          <a:endParaRPr lang="es-MX"/>
        </a:p>
      </dgm:t>
    </dgm:pt>
    <dgm:pt modelId="{12428FBB-0312-4036-A252-57BE70833F82}" type="sibTrans" cxnId="{0EB1F87F-E1B0-4B74-9C6A-827572C29ED4}">
      <dgm:prSet/>
      <dgm:spPr/>
      <dgm:t>
        <a:bodyPr/>
        <a:lstStyle/>
        <a:p>
          <a:endParaRPr lang="es-MX"/>
        </a:p>
      </dgm:t>
    </dgm:pt>
    <dgm:pt modelId="{5DE185B3-B53F-4FC3-A6D9-90D80D1DB3A5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marL="114300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s-ES_tradnl" sz="1500" dirty="0" smtClean="0"/>
            <a:t>Más de medio millón de visitas al mes</a:t>
          </a:r>
          <a:endParaRPr lang="es-ES_tradnl" sz="1500" dirty="0"/>
        </a:p>
      </dgm:t>
    </dgm:pt>
    <dgm:pt modelId="{8970F5AC-ACEE-4893-8D1E-788366592BD4}" type="parTrans" cxnId="{D2ECBB52-770F-458A-BBF3-4E18D0712EF7}">
      <dgm:prSet/>
      <dgm:spPr/>
      <dgm:t>
        <a:bodyPr/>
        <a:lstStyle/>
        <a:p>
          <a:endParaRPr lang="es-MX"/>
        </a:p>
      </dgm:t>
    </dgm:pt>
    <dgm:pt modelId="{289B0B0C-8C66-4FC1-8EE5-6FB2F2A5D85F}" type="sibTrans" cxnId="{D2ECBB52-770F-458A-BBF3-4E18D0712EF7}">
      <dgm:prSet/>
      <dgm:spPr/>
      <dgm:t>
        <a:bodyPr/>
        <a:lstStyle/>
        <a:p>
          <a:endParaRPr lang="es-MX"/>
        </a:p>
      </dgm:t>
    </dgm:pt>
    <dgm:pt modelId="{0AEEEFF0-37F5-47F6-A4E9-DCCFCAA44251}">
      <dgm:prSet phldrT="[Texto]" custT="1"/>
      <dgm:spPr>
        <a:gradFill rotWithShape="0">
          <a:gsLst>
            <a:gs pos="0">
              <a:schemeClr val="accent6">
                <a:lumMod val="75000"/>
              </a:schemeClr>
            </a:gs>
            <a:gs pos="60000">
              <a:schemeClr val="tx1">
                <a:lumMod val="65000"/>
                <a:lumOff val="35000"/>
              </a:schemeClr>
            </a:gs>
          </a:gsLst>
        </a:gradFill>
      </dgm:spPr>
      <dgm:t>
        <a:bodyPr/>
        <a:lstStyle/>
        <a:p>
          <a:pPr marL="114300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s-ES_tradnl" sz="1500" dirty="0"/>
        </a:p>
      </dgm:t>
    </dgm:pt>
    <dgm:pt modelId="{952C8EE6-D655-4733-A9D2-2DE2E72D10A4}" type="parTrans" cxnId="{4F3507D8-7E90-43A3-805F-FAC1B6D11316}">
      <dgm:prSet/>
      <dgm:spPr/>
      <dgm:t>
        <a:bodyPr/>
        <a:lstStyle/>
        <a:p>
          <a:endParaRPr lang="es-MX"/>
        </a:p>
      </dgm:t>
    </dgm:pt>
    <dgm:pt modelId="{1E5D62AE-8DD7-481E-A479-F4C474F6C9E8}" type="sibTrans" cxnId="{4F3507D8-7E90-43A3-805F-FAC1B6D11316}">
      <dgm:prSet/>
      <dgm:spPr/>
      <dgm:t>
        <a:bodyPr/>
        <a:lstStyle/>
        <a:p>
          <a:endParaRPr lang="es-MX"/>
        </a:p>
      </dgm:t>
    </dgm:pt>
    <dgm:pt modelId="{B67930C2-CB9C-4B40-872E-D94C0B33FC80}" type="pres">
      <dgm:prSet presAssocID="{D160BA70-CD85-5D4C-96B5-D20309CB6BA7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_tradnl"/>
        </a:p>
      </dgm:t>
    </dgm:pt>
    <dgm:pt modelId="{741F90BB-16C7-4F40-820C-5B3B79624647}" type="pres">
      <dgm:prSet presAssocID="{EAF0F549-1C96-A749-B975-C6A2CC864D85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41798011-8BA4-1F4B-9316-6FEF3C3FFAD8}" type="pres">
      <dgm:prSet presAssocID="{3BD6B95E-2F7C-BC42-94AF-64043BE26953}" presName="sibTrans" presStyleCnt="0"/>
      <dgm:spPr/>
    </dgm:pt>
    <dgm:pt modelId="{3626D913-1338-CE4F-AA87-95D757C70592}" type="pres">
      <dgm:prSet presAssocID="{335EDE2F-090C-1545-B639-6C746719302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D89F78FB-27A2-1F48-B2B5-980EC422734E}" type="pres">
      <dgm:prSet presAssocID="{A9D5C725-5E84-FD45-BD4F-109F579898F4}" presName="sibTrans" presStyleCnt="0"/>
      <dgm:spPr/>
    </dgm:pt>
    <dgm:pt modelId="{E20DE125-C6C3-544A-84AB-9585361CBB17}" type="pres">
      <dgm:prSet presAssocID="{452AF519-9798-9B45-94AD-044DCDE78FBC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5CC0A5B6-8C41-9F4C-819D-38B21D160900}" type="pres">
      <dgm:prSet presAssocID="{416539D4-715C-D541-A94C-9AF491B49E7C}" presName="sibTrans" presStyleCnt="0"/>
      <dgm:spPr/>
    </dgm:pt>
    <dgm:pt modelId="{5A0484E9-5C4D-A940-9F16-4BD00A42E564}" type="pres">
      <dgm:prSet presAssocID="{66F76E85-3190-024B-8541-336615F8A12D}" presName="node" presStyleLbl="node1" presStyleIdx="3" presStyleCnt="5" custLinFactNeighborX="-3921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  <dgm:pt modelId="{19B17AFB-A2BB-1D4E-B36A-7BEE64A55AD6}" type="pres">
      <dgm:prSet presAssocID="{ACC194F4-EC92-A442-9778-4527E14BADFB}" presName="sibTrans" presStyleCnt="0"/>
      <dgm:spPr/>
    </dgm:pt>
    <dgm:pt modelId="{1F56D293-9FCC-2A4B-989D-8D5FF745FE64}" type="pres">
      <dgm:prSet presAssocID="{E2076BB5-B72A-D04E-B4E0-C8ADCB7C7FD4}" presName="node" presStyleLbl="node1" presStyleIdx="4" presStyleCnt="5" custLinFactX="7523" custLinFactNeighborX="100000" custLinFactNeighborY="0">
        <dgm:presLayoutVars>
          <dgm:bulletEnabled val="1"/>
        </dgm:presLayoutVars>
      </dgm:prSet>
      <dgm:spPr/>
      <dgm:t>
        <a:bodyPr/>
        <a:lstStyle/>
        <a:p>
          <a:endParaRPr lang="es-ES_tradnl"/>
        </a:p>
      </dgm:t>
    </dgm:pt>
  </dgm:ptLst>
  <dgm:cxnLst>
    <dgm:cxn modelId="{6B468097-2389-4FFC-B3FA-E3A4B859F344}" srcId="{452AF519-9798-9B45-94AD-044DCDE78FBC}" destId="{EA20B21C-27D0-4EC2-9BB9-D0E9D0A5A07E}" srcOrd="0" destOrd="0" parTransId="{92E711FA-9D04-40C0-85FC-07D1CB64D8D8}" sibTransId="{D58CBF95-AE64-47EE-93CB-A88CD5776E80}"/>
    <dgm:cxn modelId="{B2DB4B85-D2F7-4A06-807C-58AA5F7BEF23}" type="presOf" srcId="{9D791C45-617C-2F49-82EA-9C193B26CA65}" destId="{5A0484E9-5C4D-A940-9F16-4BD00A42E564}" srcOrd="0" destOrd="3" presId="urn:microsoft.com/office/officeart/2005/8/layout/hList6"/>
    <dgm:cxn modelId="{9E9838A7-3585-40FC-9825-F228834B015D}" type="presOf" srcId="{C45650AC-69D4-534D-8437-ECEC2D0B38FB}" destId="{5A0484E9-5C4D-A940-9F16-4BD00A42E564}" srcOrd="0" destOrd="4" presId="urn:microsoft.com/office/officeart/2005/8/layout/hList6"/>
    <dgm:cxn modelId="{F497C742-4BDC-9C47-B43D-525A05AEADAB}" srcId="{EAF0F549-1C96-A749-B975-C6A2CC864D85}" destId="{8D75975C-1D5D-E740-8E51-F26BB30855AF}" srcOrd="2" destOrd="0" parTransId="{886B0BCF-2BEB-E444-BD44-CA3E5FDBFFF2}" sibTransId="{696E0C96-34BA-7546-9795-A06D97B3197A}"/>
    <dgm:cxn modelId="{D1358827-F037-4D0A-B016-601D8AA78520}" srcId="{452AF519-9798-9B45-94AD-044DCDE78FBC}" destId="{0109FAE8-1A94-4D58-B412-FF8775353434}" srcOrd="3" destOrd="0" parTransId="{301FC4CB-C53B-4D2C-92DC-92FF4A40BC72}" sibTransId="{D6C93A4F-603C-485D-94EF-559C886984D1}"/>
    <dgm:cxn modelId="{7222D407-EE6B-4129-B2CD-94E355754FFA}" type="presOf" srcId="{B5683DF9-BE82-1047-9D75-B7DC99B8066F}" destId="{5A0484E9-5C4D-A940-9F16-4BD00A42E564}" srcOrd="0" destOrd="2" presId="urn:microsoft.com/office/officeart/2005/8/layout/hList6"/>
    <dgm:cxn modelId="{EE8D135D-1848-4C72-A724-9FF4628C2461}" type="presOf" srcId="{0109FAE8-1A94-4D58-B412-FF8775353434}" destId="{E20DE125-C6C3-544A-84AB-9585361CBB17}" srcOrd="0" destOrd="4" presId="urn:microsoft.com/office/officeart/2005/8/layout/hList6"/>
    <dgm:cxn modelId="{85335228-7582-4466-A5F4-13F8E0A28FCE}" type="presOf" srcId="{0AEEEFF0-37F5-47F6-A4E9-DCCFCAA44251}" destId="{1F56D293-9FCC-2A4B-989D-8D5FF745FE64}" srcOrd="0" destOrd="1" presId="urn:microsoft.com/office/officeart/2005/8/layout/hList6"/>
    <dgm:cxn modelId="{811BBBF7-EE08-4DE7-91F3-D6C0EBB0318B}" type="presOf" srcId="{5DE185B3-B53F-4FC3-A6D9-90D80D1DB3A5}" destId="{1F56D293-9FCC-2A4B-989D-8D5FF745FE64}" srcOrd="0" destOrd="3" presId="urn:microsoft.com/office/officeart/2005/8/layout/hList6"/>
    <dgm:cxn modelId="{CE66CB27-5263-4495-8358-92CFDCD54B84}" type="presOf" srcId="{E2076BB5-B72A-D04E-B4E0-C8ADCB7C7FD4}" destId="{1F56D293-9FCC-2A4B-989D-8D5FF745FE64}" srcOrd="0" destOrd="0" presId="urn:microsoft.com/office/officeart/2005/8/layout/hList6"/>
    <dgm:cxn modelId="{38A44AEE-8CAE-42DA-A75B-3272CFFDCA4E}" type="presOf" srcId="{8D75975C-1D5D-E740-8E51-F26BB30855AF}" destId="{741F90BB-16C7-4F40-820C-5B3B79624647}" srcOrd="0" destOrd="3" presId="urn:microsoft.com/office/officeart/2005/8/layout/hList6"/>
    <dgm:cxn modelId="{4F3507D8-7E90-43A3-805F-FAC1B6D11316}" srcId="{E2076BB5-B72A-D04E-B4E0-C8ADCB7C7FD4}" destId="{0AEEEFF0-37F5-47F6-A4E9-DCCFCAA44251}" srcOrd="0" destOrd="0" parTransId="{952C8EE6-D655-4733-A9D2-2DE2E72D10A4}" sibTransId="{1E5D62AE-8DD7-481E-A479-F4C474F6C9E8}"/>
    <dgm:cxn modelId="{E4FC63ED-7ABA-0A46-879D-979264FC3B05}" srcId="{452AF519-9798-9B45-94AD-044DCDE78FBC}" destId="{78CBEC85-F723-D948-B2AB-655A150D930F}" srcOrd="2" destOrd="0" parTransId="{CFB40AD3-518A-F442-8225-9FC0C1A94FD5}" sibTransId="{9AD37EFD-FBFF-D84F-BB90-A47D1BC21AF7}"/>
    <dgm:cxn modelId="{B1151095-DFF0-45CF-B2F5-2A0F7F781E53}" srcId="{EAF0F549-1C96-A749-B975-C6A2CC864D85}" destId="{B268E965-5162-4038-8331-15627158C370}" srcOrd="0" destOrd="0" parTransId="{29C3C85B-C7C7-444A-9772-801FE6451047}" sibTransId="{069318FC-1947-415A-B69F-4A0ABE129B4A}"/>
    <dgm:cxn modelId="{7410D77F-926A-431E-AB0D-E3E3F1357062}" type="presOf" srcId="{5420653B-95C5-4521-A01F-0CA30F4438C6}" destId="{1F56D293-9FCC-2A4B-989D-8D5FF745FE64}" srcOrd="0" destOrd="4" presId="urn:microsoft.com/office/officeart/2005/8/layout/hList6"/>
    <dgm:cxn modelId="{C00A8222-6812-400D-B859-DC0A3C6A5A81}" type="presOf" srcId="{F7C64A76-DC3C-F646-8C91-C38C7ED09CEB}" destId="{741F90BB-16C7-4F40-820C-5B3B79624647}" srcOrd="0" destOrd="2" presId="urn:microsoft.com/office/officeart/2005/8/layout/hList6"/>
    <dgm:cxn modelId="{FFF82333-7662-485D-8884-6E6217D2007A}" type="presOf" srcId="{8F27546C-50DB-7749-A853-503873571146}" destId="{3626D913-1338-CE4F-AA87-95D757C70592}" srcOrd="0" destOrd="3" presId="urn:microsoft.com/office/officeart/2005/8/layout/hList6"/>
    <dgm:cxn modelId="{D2ECBB52-770F-458A-BBF3-4E18D0712EF7}" srcId="{E2076BB5-B72A-D04E-B4E0-C8ADCB7C7FD4}" destId="{5DE185B3-B53F-4FC3-A6D9-90D80D1DB3A5}" srcOrd="2" destOrd="0" parTransId="{8970F5AC-ACEE-4893-8D1E-788366592BD4}" sibTransId="{289B0B0C-8C66-4FC1-8EE5-6FB2F2A5D85F}"/>
    <dgm:cxn modelId="{C21926AE-5C23-40C4-8DF0-0D3AA27BBDDE}" srcId="{E2076BB5-B72A-D04E-B4E0-C8ADCB7C7FD4}" destId="{BB97A0BC-9681-4C45-B402-ECB99D8B76CD}" srcOrd="1" destOrd="0" parTransId="{F9EEFDD7-32B7-4525-A858-BAA4418C8548}" sibTransId="{9982C11C-5C2D-4A58-AC48-5CA99A8C790B}"/>
    <dgm:cxn modelId="{EBE1C56D-0EE8-A14D-9F3F-601E484225F6}" srcId="{452AF519-9798-9B45-94AD-044DCDE78FBC}" destId="{2626A41E-072D-A14E-B3BC-7ABC4E6F1864}" srcOrd="1" destOrd="0" parTransId="{FDB189BB-EB17-D249-82BE-DC0A276E410E}" sibTransId="{3358FB1F-3BB1-CA4B-9C0F-02B64544043A}"/>
    <dgm:cxn modelId="{35C72BFD-969A-4E09-9BFA-7CEC68B89A11}" type="presOf" srcId="{66F76E85-3190-024B-8541-336615F8A12D}" destId="{5A0484E9-5C4D-A940-9F16-4BD00A42E564}" srcOrd="0" destOrd="0" presId="urn:microsoft.com/office/officeart/2005/8/layout/hList6"/>
    <dgm:cxn modelId="{43292634-9508-4836-8634-EDE45D1A4878}" type="presOf" srcId="{2626A41E-072D-A14E-B3BC-7ABC4E6F1864}" destId="{E20DE125-C6C3-544A-84AB-9585361CBB17}" srcOrd="0" destOrd="2" presId="urn:microsoft.com/office/officeart/2005/8/layout/hList6"/>
    <dgm:cxn modelId="{D2BE9A21-9CEC-194E-9B37-635FA60BDF8F}" srcId="{D160BA70-CD85-5D4C-96B5-D20309CB6BA7}" destId="{452AF519-9798-9B45-94AD-044DCDE78FBC}" srcOrd="2" destOrd="0" parTransId="{BE597F54-EC8E-6442-BDF3-AB0750AA902F}" sibTransId="{416539D4-715C-D541-A94C-9AF491B49E7C}"/>
    <dgm:cxn modelId="{8E8CD099-05B2-1D4E-A97E-B8B120320B43}" srcId="{335EDE2F-090C-1545-B639-6C7467193026}" destId="{120262CB-59BC-AA45-8990-16CA060BF08E}" srcOrd="1" destOrd="0" parTransId="{384FA183-5BB2-D94B-847C-2248CBC0CAB5}" sibTransId="{B67FD664-A8A7-B548-8E56-59D7BC22E544}"/>
    <dgm:cxn modelId="{AB7B2F0E-C026-4FAE-B755-7328AF117D5C}" srcId="{335EDE2F-090C-1545-B639-6C7467193026}" destId="{BA756EB7-266A-4AE7-98B5-AF8472AF8FBE}" srcOrd="0" destOrd="0" parTransId="{DDB47705-47BD-4BB8-A8A6-80CBC222E142}" sibTransId="{36B8A9F7-8B9F-4882-8981-BF549B1886B5}"/>
    <dgm:cxn modelId="{B2D37567-B1AC-4AE1-BB94-437275D82E7C}" type="presOf" srcId="{EA20B21C-27D0-4EC2-9BB9-D0E9D0A5A07E}" destId="{E20DE125-C6C3-544A-84AB-9585361CBB17}" srcOrd="0" destOrd="1" presId="urn:microsoft.com/office/officeart/2005/8/layout/hList6"/>
    <dgm:cxn modelId="{0EB1F87F-E1B0-4B74-9C6A-827572C29ED4}" srcId="{E2076BB5-B72A-D04E-B4E0-C8ADCB7C7FD4}" destId="{5420653B-95C5-4521-A01F-0CA30F4438C6}" srcOrd="3" destOrd="0" parTransId="{EC068C7D-5F54-4ACF-8E5E-23DF742D480E}" sibTransId="{12428FBB-0312-4036-A252-57BE70833F82}"/>
    <dgm:cxn modelId="{84B72FD6-ECF6-426F-A417-292B44E47DFA}" type="presOf" srcId="{78CBEC85-F723-D948-B2AB-655A150D930F}" destId="{E20DE125-C6C3-544A-84AB-9585361CBB17}" srcOrd="0" destOrd="3" presId="urn:microsoft.com/office/officeart/2005/8/layout/hList6"/>
    <dgm:cxn modelId="{DE512337-D660-4C15-9398-931016BF11F7}" type="presOf" srcId="{B268E965-5162-4038-8331-15627158C370}" destId="{741F90BB-16C7-4F40-820C-5B3B79624647}" srcOrd="0" destOrd="1" presId="urn:microsoft.com/office/officeart/2005/8/layout/hList6"/>
    <dgm:cxn modelId="{26815B29-05F2-451A-B1BD-DA70A02065DD}" type="presOf" srcId="{BB97A0BC-9681-4C45-B402-ECB99D8B76CD}" destId="{1F56D293-9FCC-2A4B-989D-8D5FF745FE64}" srcOrd="0" destOrd="2" presId="urn:microsoft.com/office/officeart/2005/8/layout/hList6"/>
    <dgm:cxn modelId="{B9D232FB-F2F3-4A1A-92E8-4B0221E357CB}" type="presOf" srcId="{8D3C1E21-E6DD-4775-9F0A-85CA468A3442}" destId="{5A0484E9-5C4D-A940-9F16-4BD00A42E564}" srcOrd="0" destOrd="1" presId="urn:microsoft.com/office/officeart/2005/8/layout/hList6"/>
    <dgm:cxn modelId="{6FF9681B-D308-2040-BE62-FFCB63B5E7D2}" srcId="{D160BA70-CD85-5D4C-96B5-D20309CB6BA7}" destId="{E2076BB5-B72A-D04E-B4E0-C8ADCB7C7FD4}" srcOrd="4" destOrd="0" parTransId="{1438D63E-23EF-3645-BBE0-3F6850AEE9ED}" sibTransId="{3D1FF6A5-CEFC-774C-B429-7B61B1C2AF21}"/>
    <dgm:cxn modelId="{37AC084A-F63A-194A-8D77-BB689FA080C7}" srcId="{EAF0F549-1C96-A749-B975-C6A2CC864D85}" destId="{F7C64A76-DC3C-F646-8C91-C38C7ED09CEB}" srcOrd="1" destOrd="0" parTransId="{C66F1926-48F6-6648-9141-F890ECA642E6}" sibTransId="{8E8B067A-16B7-CE47-A517-1DC7851BF866}"/>
    <dgm:cxn modelId="{D4A8BC84-5131-B945-8F76-C96A089C89F8}" srcId="{D160BA70-CD85-5D4C-96B5-D20309CB6BA7}" destId="{EAF0F549-1C96-A749-B975-C6A2CC864D85}" srcOrd="0" destOrd="0" parTransId="{8A0B6485-8C75-DA41-9228-B7298BFA59AE}" sibTransId="{3BD6B95E-2F7C-BC42-94AF-64043BE26953}"/>
    <dgm:cxn modelId="{B25694E7-AF7C-4DC4-BBC8-85AB37ED294D}" type="presOf" srcId="{BA756EB7-266A-4AE7-98B5-AF8472AF8FBE}" destId="{3626D913-1338-CE4F-AA87-95D757C70592}" srcOrd="0" destOrd="1" presId="urn:microsoft.com/office/officeart/2005/8/layout/hList6"/>
    <dgm:cxn modelId="{618F17AB-D362-4361-9FEA-365A9AC73B71}" srcId="{66F76E85-3190-024B-8541-336615F8A12D}" destId="{8D3C1E21-E6DD-4775-9F0A-85CA468A3442}" srcOrd="0" destOrd="0" parTransId="{12B861D0-4B53-4E36-9C98-7A9A7F6B83BB}" sibTransId="{1110EDD8-F5A3-486F-B1DE-741AF5D41E50}"/>
    <dgm:cxn modelId="{73003CF9-EB38-485C-B585-216D9A6214D5}" type="presOf" srcId="{452AF519-9798-9B45-94AD-044DCDE78FBC}" destId="{E20DE125-C6C3-544A-84AB-9585361CBB17}" srcOrd="0" destOrd="0" presId="urn:microsoft.com/office/officeart/2005/8/layout/hList6"/>
    <dgm:cxn modelId="{CF8CE8F8-FA77-1942-9382-0AE909CB4B23}" srcId="{66F76E85-3190-024B-8541-336615F8A12D}" destId="{B5683DF9-BE82-1047-9D75-B7DC99B8066F}" srcOrd="1" destOrd="0" parTransId="{6DB8AEB5-50DF-CD48-926A-C349365BCAA6}" sibTransId="{1E4640AF-4EE9-E940-BFE7-7A3CA71F1C00}"/>
    <dgm:cxn modelId="{40BAF918-45E8-406D-B714-86B91FD734A9}" type="presOf" srcId="{EAF0F549-1C96-A749-B975-C6A2CC864D85}" destId="{741F90BB-16C7-4F40-820C-5B3B79624647}" srcOrd="0" destOrd="0" presId="urn:microsoft.com/office/officeart/2005/8/layout/hList6"/>
    <dgm:cxn modelId="{2BEB61FB-0EF3-544D-8FD5-633FD175D484}" srcId="{335EDE2F-090C-1545-B639-6C7467193026}" destId="{8F27546C-50DB-7749-A853-503873571146}" srcOrd="2" destOrd="0" parTransId="{00CF6063-F706-A947-94C6-3FE0D75BBA4E}" sibTransId="{EE0FD7CA-143B-AC47-85A3-667F03FCEE0E}"/>
    <dgm:cxn modelId="{8D29D453-20CC-4540-A5C6-EF425FD4093F}" srcId="{D160BA70-CD85-5D4C-96B5-D20309CB6BA7}" destId="{335EDE2F-090C-1545-B639-6C7467193026}" srcOrd="1" destOrd="0" parTransId="{0D9A2A09-A00F-0C45-B8D7-F96DD37DA638}" sibTransId="{A9D5C725-5E84-FD45-BD4F-109F579898F4}"/>
    <dgm:cxn modelId="{3B169671-761C-4E82-A65D-8762585C2FE6}" type="presOf" srcId="{120262CB-59BC-AA45-8990-16CA060BF08E}" destId="{3626D913-1338-CE4F-AA87-95D757C70592}" srcOrd="0" destOrd="2" presId="urn:microsoft.com/office/officeart/2005/8/layout/hList6"/>
    <dgm:cxn modelId="{63D73B99-7461-4DC5-A017-B2F9F430C5BB}" type="presOf" srcId="{335EDE2F-090C-1545-B639-6C7467193026}" destId="{3626D913-1338-CE4F-AA87-95D757C70592}" srcOrd="0" destOrd="0" presId="urn:microsoft.com/office/officeart/2005/8/layout/hList6"/>
    <dgm:cxn modelId="{E0534412-51B7-8349-AAF6-310F38F7094D}" srcId="{66F76E85-3190-024B-8541-336615F8A12D}" destId="{9D791C45-617C-2F49-82EA-9C193B26CA65}" srcOrd="2" destOrd="0" parTransId="{AFC92393-DDAF-D944-BE09-C310F5CF7D32}" sibTransId="{E1675ECF-A20F-6042-8681-B7F2CA813A63}"/>
    <dgm:cxn modelId="{FE8CC463-D3D2-7841-A638-CC4E8D2EBF8E}" srcId="{66F76E85-3190-024B-8541-336615F8A12D}" destId="{C45650AC-69D4-534D-8437-ECEC2D0B38FB}" srcOrd="3" destOrd="0" parTransId="{39F5D8F6-D0D3-8C46-BDD1-9EB12237F921}" sibTransId="{7C7FD8AD-4DBB-BA43-BAA7-80CB5307C0F3}"/>
    <dgm:cxn modelId="{AD124F5A-2328-6D47-8519-DB73B7343733}" srcId="{D160BA70-CD85-5D4C-96B5-D20309CB6BA7}" destId="{66F76E85-3190-024B-8541-336615F8A12D}" srcOrd="3" destOrd="0" parTransId="{7487F2A2-5D75-B84A-8CD4-84492EA7BE40}" sibTransId="{ACC194F4-EC92-A442-9778-4527E14BADFB}"/>
    <dgm:cxn modelId="{0D08EC02-EB43-4BEB-8A9F-61755E35D971}" type="presOf" srcId="{D160BA70-CD85-5D4C-96B5-D20309CB6BA7}" destId="{B67930C2-CB9C-4B40-872E-D94C0B33FC80}" srcOrd="0" destOrd="0" presId="urn:microsoft.com/office/officeart/2005/8/layout/hList6"/>
    <dgm:cxn modelId="{DC88EDB4-7FE8-489F-9C71-32B6CA1EF55A}" type="presParOf" srcId="{B67930C2-CB9C-4B40-872E-D94C0B33FC80}" destId="{741F90BB-16C7-4F40-820C-5B3B79624647}" srcOrd="0" destOrd="0" presId="urn:microsoft.com/office/officeart/2005/8/layout/hList6"/>
    <dgm:cxn modelId="{8B0DC1F4-4437-4ECD-9088-1C7135467B64}" type="presParOf" srcId="{B67930C2-CB9C-4B40-872E-D94C0B33FC80}" destId="{41798011-8BA4-1F4B-9316-6FEF3C3FFAD8}" srcOrd="1" destOrd="0" presId="urn:microsoft.com/office/officeart/2005/8/layout/hList6"/>
    <dgm:cxn modelId="{26199680-0637-422B-B2E7-73C9981F93C3}" type="presParOf" srcId="{B67930C2-CB9C-4B40-872E-D94C0B33FC80}" destId="{3626D913-1338-CE4F-AA87-95D757C70592}" srcOrd="2" destOrd="0" presId="urn:microsoft.com/office/officeart/2005/8/layout/hList6"/>
    <dgm:cxn modelId="{B37C47F7-221A-47D0-8AB1-C1824A987DE3}" type="presParOf" srcId="{B67930C2-CB9C-4B40-872E-D94C0B33FC80}" destId="{D89F78FB-27A2-1F48-B2B5-980EC422734E}" srcOrd="3" destOrd="0" presId="urn:microsoft.com/office/officeart/2005/8/layout/hList6"/>
    <dgm:cxn modelId="{33206C7E-A85F-4703-8CBB-3DECE555F1D1}" type="presParOf" srcId="{B67930C2-CB9C-4B40-872E-D94C0B33FC80}" destId="{E20DE125-C6C3-544A-84AB-9585361CBB17}" srcOrd="4" destOrd="0" presId="urn:microsoft.com/office/officeart/2005/8/layout/hList6"/>
    <dgm:cxn modelId="{7A99D2FF-2AC9-451D-AB07-6B4B688A4112}" type="presParOf" srcId="{B67930C2-CB9C-4B40-872E-D94C0B33FC80}" destId="{5CC0A5B6-8C41-9F4C-819D-38B21D160900}" srcOrd="5" destOrd="0" presId="urn:microsoft.com/office/officeart/2005/8/layout/hList6"/>
    <dgm:cxn modelId="{AE613850-EB82-4CD6-A931-8BF11FBD4F14}" type="presParOf" srcId="{B67930C2-CB9C-4B40-872E-D94C0B33FC80}" destId="{5A0484E9-5C4D-A940-9F16-4BD00A42E564}" srcOrd="6" destOrd="0" presId="urn:microsoft.com/office/officeart/2005/8/layout/hList6"/>
    <dgm:cxn modelId="{448C9EC5-6DA0-4F69-8F33-4B421B89002B}" type="presParOf" srcId="{B67930C2-CB9C-4B40-872E-D94C0B33FC80}" destId="{19B17AFB-A2BB-1D4E-B36A-7BEE64A55AD6}" srcOrd="7" destOrd="0" presId="urn:microsoft.com/office/officeart/2005/8/layout/hList6"/>
    <dgm:cxn modelId="{D08E30CB-AE94-4E60-B48B-775BD1FB7B70}" type="presParOf" srcId="{B67930C2-CB9C-4B40-872E-D94C0B33FC80}" destId="{1F56D293-9FCC-2A4B-989D-8D5FF745FE64}" srcOrd="8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4F38D1E-C9D6-4E63-93D7-A2C7A9965409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7E93B086-2BF1-495C-9E19-3B6D564BEA00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Reforma del artículo 6 de la CPEUM</a:t>
          </a:r>
          <a:endParaRPr lang="es-MX" dirty="0"/>
        </a:p>
      </dgm:t>
    </dgm:pt>
    <dgm:pt modelId="{84E34FDC-412D-465F-82AA-825A6A5C97CF}" type="parTrans" cxnId="{26849BB2-D612-4142-B947-B8812D110861}">
      <dgm:prSet/>
      <dgm:spPr/>
      <dgm:t>
        <a:bodyPr/>
        <a:lstStyle/>
        <a:p>
          <a:endParaRPr lang="es-MX"/>
        </a:p>
      </dgm:t>
    </dgm:pt>
    <dgm:pt modelId="{F56E6CD8-D943-43E8-91F5-7D0356655B10}" type="sibTrans" cxnId="{26849BB2-D612-4142-B947-B8812D110861}">
      <dgm:prSet/>
      <dgm:spPr/>
      <dgm:t>
        <a:bodyPr/>
        <a:lstStyle/>
        <a:p>
          <a:endParaRPr lang="es-MX"/>
        </a:p>
      </dgm:t>
    </dgm:pt>
    <dgm:pt modelId="{847A0303-CCC1-46D2-AA0D-515C01CD2D92}">
      <dgm:prSet phldrT="[Texto]"/>
      <dgm:spPr>
        <a:solidFill>
          <a:srgbClr val="800000"/>
        </a:solidFill>
      </dgm:spPr>
      <dgm:t>
        <a:bodyPr/>
        <a:lstStyle/>
        <a:p>
          <a:r>
            <a:rPr lang="es-MX" dirty="0" smtClean="0"/>
            <a:t>Reforma del artículo 134 de la CPEUM</a:t>
          </a:r>
          <a:endParaRPr lang="es-MX" dirty="0"/>
        </a:p>
      </dgm:t>
    </dgm:pt>
    <dgm:pt modelId="{F42982DE-7BB2-47A5-AA18-3AD55556C16E}" type="parTrans" cxnId="{6B47FBAE-8CB0-48BA-92AA-A119C813AF69}">
      <dgm:prSet/>
      <dgm:spPr/>
      <dgm:t>
        <a:bodyPr/>
        <a:lstStyle/>
        <a:p>
          <a:endParaRPr lang="es-MX"/>
        </a:p>
      </dgm:t>
    </dgm:pt>
    <dgm:pt modelId="{24065AFD-5DCA-4523-9C0A-9DEB9D0B56F5}" type="sibTrans" cxnId="{6B47FBAE-8CB0-48BA-92AA-A119C813AF69}">
      <dgm:prSet/>
      <dgm:spPr/>
      <dgm:t>
        <a:bodyPr/>
        <a:lstStyle/>
        <a:p>
          <a:endParaRPr lang="es-MX"/>
        </a:p>
      </dgm:t>
    </dgm:pt>
    <dgm:pt modelId="{634D553F-FF04-4223-88CA-668378D2CCF6}">
      <dgm:prSet phldrT="[Texto]"/>
      <dgm:spPr>
        <a:solidFill>
          <a:srgbClr val="336600"/>
        </a:solidFill>
      </dgm:spPr>
      <dgm:t>
        <a:bodyPr/>
        <a:lstStyle/>
        <a:p>
          <a:r>
            <a:rPr lang="es-MX" dirty="0" smtClean="0"/>
            <a:t>Ley Federal de Transparencia y Acceso a la Información Pública Gubernamental</a:t>
          </a:r>
          <a:endParaRPr lang="es-MX" dirty="0"/>
        </a:p>
      </dgm:t>
    </dgm:pt>
    <dgm:pt modelId="{84E2022C-0526-47A5-9443-22049A28C469}" type="parTrans" cxnId="{BA58873E-C4D9-46ED-A34F-B18C52CF880C}">
      <dgm:prSet/>
      <dgm:spPr/>
      <dgm:t>
        <a:bodyPr/>
        <a:lstStyle/>
        <a:p>
          <a:endParaRPr lang="es-MX"/>
        </a:p>
      </dgm:t>
    </dgm:pt>
    <dgm:pt modelId="{89CA59F6-83D6-459C-BD61-C051578DB3E8}" type="sibTrans" cxnId="{BA58873E-C4D9-46ED-A34F-B18C52CF880C}">
      <dgm:prSet/>
      <dgm:spPr/>
      <dgm:t>
        <a:bodyPr/>
        <a:lstStyle/>
        <a:p>
          <a:endParaRPr lang="es-MX"/>
        </a:p>
      </dgm:t>
    </dgm:pt>
    <dgm:pt modelId="{18A49439-DED6-40C2-A801-B69E6317D777}" type="pres">
      <dgm:prSet presAssocID="{54F38D1E-C9D6-4E63-93D7-A2C7A9965409}" presName="linear" presStyleCnt="0">
        <dgm:presLayoutVars>
          <dgm:dir/>
          <dgm:animLvl val="lvl"/>
          <dgm:resizeHandles val="exact"/>
        </dgm:presLayoutVars>
      </dgm:prSet>
      <dgm:spPr/>
    </dgm:pt>
    <dgm:pt modelId="{B712704F-B953-4FE3-83F9-8052141685E3}" type="pres">
      <dgm:prSet presAssocID="{7E93B086-2BF1-495C-9E19-3B6D564BEA00}" presName="parentLin" presStyleCnt="0"/>
      <dgm:spPr/>
    </dgm:pt>
    <dgm:pt modelId="{10AA86E1-1B99-4E6B-B704-830AFC626886}" type="pres">
      <dgm:prSet presAssocID="{7E93B086-2BF1-495C-9E19-3B6D564BEA00}" presName="parentLeftMargin" presStyleLbl="node1" presStyleIdx="0" presStyleCnt="3"/>
      <dgm:spPr/>
    </dgm:pt>
    <dgm:pt modelId="{C82730BC-A07E-42FB-9C23-FBBD5127A180}" type="pres">
      <dgm:prSet presAssocID="{7E93B086-2BF1-495C-9E19-3B6D564BEA00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974C1518-EDCC-4D21-BF8F-AC03E1986CD6}" type="pres">
      <dgm:prSet presAssocID="{7E93B086-2BF1-495C-9E19-3B6D564BEA00}" presName="negativeSpace" presStyleCnt="0"/>
      <dgm:spPr/>
    </dgm:pt>
    <dgm:pt modelId="{38C32FD9-8706-4C62-9B22-FC54BE2FCEF6}" type="pres">
      <dgm:prSet presAssocID="{7E93B086-2BF1-495C-9E19-3B6D564BEA00}" presName="childText" presStyleLbl="conFgAcc1" presStyleIdx="0" presStyleCnt="3">
        <dgm:presLayoutVars>
          <dgm:bulletEnabled val="1"/>
        </dgm:presLayoutVars>
      </dgm:prSet>
      <dgm:spPr/>
    </dgm:pt>
    <dgm:pt modelId="{8886F7D1-EA92-4636-B80B-68A421E08FB4}" type="pres">
      <dgm:prSet presAssocID="{F56E6CD8-D943-43E8-91F5-7D0356655B10}" presName="spaceBetweenRectangles" presStyleCnt="0"/>
      <dgm:spPr/>
    </dgm:pt>
    <dgm:pt modelId="{73C3DBFD-A308-44ED-BB8B-3360F8F06B5C}" type="pres">
      <dgm:prSet presAssocID="{847A0303-CCC1-46D2-AA0D-515C01CD2D92}" presName="parentLin" presStyleCnt="0"/>
      <dgm:spPr/>
    </dgm:pt>
    <dgm:pt modelId="{A663A6C3-355D-40D3-A70E-16E0EE5CBF01}" type="pres">
      <dgm:prSet presAssocID="{847A0303-CCC1-46D2-AA0D-515C01CD2D92}" presName="parentLeftMargin" presStyleLbl="node1" presStyleIdx="0" presStyleCnt="3"/>
      <dgm:spPr/>
    </dgm:pt>
    <dgm:pt modelId="{785DB7C7-3E0B-4C32-983F-688DF0D695F9}" type="pres">
      <dgm:prSet presAssocID="{847A0303-CCC1-46D2-AA0D-515C01CD2D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207D33B-05C2-478D-BFC8-56BF6DCB12C2}" type="pres">
      <dgm:prSet presAssocID="{847A0303-CCC1-46D2-AA0D-515C01CD2D92}" presName="negativeSpace" presStyleCnt="0"/>
      <dgm:spPr/>
    </dgm:pt>
    <dgm:pt modelId="{CAEF6D8B-80C9-446B-BFB6-51848997C727}" type="pres">
      <dgm:prSet presAssocID="{847A0303-CCC1-46D2-AA0D-515C01CD2D92}" presName="childText" presStyleLbl="conFgAcc1" presStyleIdx="1" presStyleCnt="3">
        <dgm:presLayoutVars>
          <dgm:bulletEnabled val="1"/>
        </dgm:presLayoutVars>
      </dgm:prSet>
      <dgm:spPr/>
    </dgm:pt>
    <dgm:pt modelId="{ACBD9626-AC33-4996-8B8F-42F19261C58A}" type="pres">
      <dgm:prSet presAssocID="{24065AFD-5DCA-4523-9C0A-9DEB9D0B56F5}" presName="spaceBetweenRectangles" presStyleCnt="0"/>
      <dgm:spPr/>
    </dgm:pt>
    <dgm:pt modelId="{C00C40DF-4F6F-420E-86CB-B3CF5DC1CDD2}" type="pres">
      <dgm:prSet presAssocID="{634D553F-FF04-4223-88CA-668378D2CCF6}" presName="parentLin" presStyleCnt="0"/>
      <dgm:spPr/>
    </dgm:pt>
    <dgm:pt modelId="{05607089-FEF9-4777-A8A6-C46678ABDBFE}" type="pres">
      <dgm:prSet presAssocID="{634D553F-FF04-4223-88CA-668378D2CCF6}" presName="parentLeftMargin" presStyleLbl="node1" presStyleIdx="1" presStyleCnt="3"/>
      <dgm:spPr/>
    </dgm:pt>
    <dgm:pt modelId="{DE8AD3A6-AA83-4EF9-A94B-4D6AFF72B629}" type="pres">
      <dgm:prSet presAssocID="{634D553F-FF04-4223-88CA-668378D2CCF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76D808B-81C7-4F27-B0C4-A84205E0046E}" type="pres">
      <dgm:prSet presAssocID="{634D553F-FF04-4223-88CA-668378D2CCF6}" presName="negativeSpace" presStyleCnt="0"/>
      <dgm:spPr/>
    </dgm:pt>
    <dgm:pt modelId="{D4740A36-EC7A-4749-AA4C-BA4379200069}" type="pres">
      <dgm:prSet presAssocID="{634D553F-FF04-4223-88CA-668378D2CCF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3360428-38EE-4A50-BA93-52CEE64E3E7C}" type="presOf" srcId="{634D553F-FF04-4223-88CA-668378D2CCF6}" destId="{DE8AD3A6-AA83-4EF9-A94B-4D6AFF72B629}" srcOrd="1" destOrd="0" presId="urn:microsoft.com/office/officeart/2005/8/layout/list1"/>
    <dgm:cxn modelId="{F51D29C5-BCF9-4BBF-917B-151F553154D7}" type="presOf" srcId="{847A0303-CCC1-46D2-AA0D-515C01CD2D92}" destId="{A663A6C3-355D-40D3-A70E-16E0EE5CBF01}" srcOrd="0" destOrd="0" presId="urn:microsoft.com/office/officeart/2005/8/layout/list1"/>
    <dgm:cxn modelId="{49F048C5-9326-4E46-B93E-09F0A5A9511F}" type="presOf" srcId="{54F38D1E-C9D6-4E63-93D7-A2C7A9965409}" destId="{18A49439-DED6-40C2-A801-B69E6317D777}" srcOrd="0" destOrd="0" presId="urn:microsoft.com/office/officeart/2005/8/layout/list1"/>
    <dgm:cxn modelId="{DD41FABC-3762-4811-9C45-0ABDFDDA1B17}" type="presOf" srcId="{7E93B086-2BF1-495C-9E19-3B6D564BEA00}" destId="{10AA86E1-1B99-4E6B-B704-830AFC626886}" srcOrd="0" destOrd="0" presId="urn:microsoft.com/office/officeart/2005/8/layout/list1"/>
    <dgm:cxn modelId="{6B47FBAE-8CB0-48BA-92AA-A119C813AF69}" srcId="{54F38D1E-C9D6-4E63-93D7-A2C7A9965409}" destId="{847A0303-CCC1-46D2-AA0D-515C01CD2D92}" srcOrd="1" destOrd="0" parTransId="{F42982DE-7BB2-47A5-AA18-3AD55556C16E}" sibTransId="{24065AFD-5DCA-4523-9C0A-9DEB9D0B56F5}"/>
    <dgm:cxn modelId="{A620AFA1-E7A2-4A2E-9B2B-DFDCBF4677FF}" type="presOf" srcId="{634D553F-FF04-4223-88CA-668378D2CCF6}" destId="{05607089-FEF9-4777-A8A6-C46678ABDBFE}" srcOrd="0" destOrd="0" presId="urn:microsoft.com/office/officeart/2005/8/layout/list1"/>
    <dgm:cxn modelId="{E5A0302E-96B3-4C3D-AF75-90E89A688F63}" type="presOf" srcId="{7E93B086-2BF1-495C-9E19-3B6D564BEA00}" destId="{C82730BC-A07E-42FB-9C23-FBBD5127A180}" srcOrd="1" destOrd="0" presId="urn:microsoft.com/office/officeart/2005/8/layout/list1"/>
    <dgm:cxn modelId="{429E39BB-D140-450B-9040-190F114BCBF0}" type="presOf" srcId="{847A0303-CCC1-46D2-AA0D-515C01CD2D92}" destId="{785DB7C7-3E0B-4C32-983F-688DF0D695F9}" srcOrd="1" destOrd="0" presId="urn:microsoft.com/office/officeart/2005/8/layout/list1"/>
    <dgm:cxn modelId="{BA58873E-C4D9-46ED-A34F-B18C52CF880C}" srcId="{54F38D1E-C9D6-4E63-93D7-A2C7A9965409}" destId="{634D553F-FF04-4223-88CA-668378D2CCF6}" srcOrd="2" destOrd="0" parTransId="{84E2022C-0526-47A5-9443-22049A28C469}" sibTransId="{89CA59F6-83D6-459C-BD61-C051578DB3E8}"/>
    <dgm:cxn modelId="{26849BB2-D612-4142-B947-B8812D110861}" srcId="{54F38D1E-C9D6-4E63-93D7-A2C7A9965409}" destId="{7E93B086-2BF1-495C-9E19-3B6D564BEA00}" srcOrd="0" destOrd="0" parTransId="{84E34FDC-412D-465F-82AA-825A6A5C97CF}" sibTransId="{F56E6CD8-D943-43E8-91F5-7D0356655B10}"/>
    <dgm:cxn modelId="{BA1920A3-25A4-4563-900F-5515D2EF076A}" type="presParOf" srcId="{18A49439-DED6-40C2-A801-B69E6317D777}" destId="{B712704F-B953-4FE3-83F9-8052141685E3}" srcOrd="0" destOrd="0" presId="urn:microsoft.com/office/officeart/2005/8/layout/list1"/>
    <dgm:cxn modelId="{E45DCD1B-1904-4EE5-A0FF-793A89900BE6}" type="presParOf" srcId="{B712704F-B953-4FE3-83F9-8052141685E3}" destId="{10AA86E1-1B99-4E6B-B704-830AFC626886}" srcOrd="0" destOrd="0" presId="urn:microsoft.com/office/officeart/2005/8/layout/list1"/>
    <dgm:cxn modelId="{A14CA94D-B869-4AB2-997B-F3B5BD4E6FDA}" type="presParOf" srcId="{B712704F-B953-4FE3-83F9-8052141685E3}" destId="{C82730BC-A07E-42FB-9C23-FBBD5127A180}" srcOrd="1" destOrd="0" presId="urn:microsoft.com/office/officeart/2005/8/layout/list1"/>
    <dgm:cxn modelId="{2B9AA0D0-6DA3-4145-8782-E4F195F34ECF}" type="presParOf" srcId="{18A49439-DED6-40C2-A801-B69E6317D777}" destId="{974C1518-EDCC-4D21-BF8F-AC03E1986CD6}" srcOrd="1" destOrd="0" presId="urn:microsoft.com/office/officeart/2005/8/layout/list1"/>
    <dgm:cxn modelId="{D1032359-9533-48D9-82CE-EE4A81A68220}" type="presParOf" srcId="{18A49439-DED6-40C2-A801-B69E6317D777}" destId="{38C32FD9-8706-4C62-9B22-FC54BE2FCEF6}" srcOrd="2" destOrd="0" presId="urn:microsoft.com/office/officeart/2005/8/layout/list1"/>
    <dgm:cxn modelId="{898D84F8-8C99-4C71-8DF7-176FCE46A348}" type="presParOf" srcId="{18A49439-DED6-40C2-A801-B69E6317D777}" destId="{8886F7D1-EA92-4636-B80B-68A421E08FB4}" srcOrd="3" destOrd="0" presId="urn:microsoft.com/office/officeart/2005/8/layout/list1"/>
    <dgm:cxn modelId="{DDDBB23D-653D-4698-8273-77A29091A8C5}" type="presParOf" srcId="{18A49439-DED6-40C2-A801-B69E6317D777}" destId="{73C3DBFD-A308-44ED-BB8B-3360F8F06B5C}" srcOrd="4" destOrd="0" presId="urn:microsoft.com/office/officeart/2005/8/layout/list1"/>
    <dgm:cxn modelId="{AD3FA83A-69AD-4112-8AD3-00EFA4ED480A}" type="presParOf" srcId="{73C3DBFD-A308-44ED-BB8B-3360F8F06B5C}" destId="{A663A6C3-355D-40D3-A70E-16E0EE5CBF01}" srcOrd="0" destOrd="0" presId="urn:microsoft.com/office/officeart/2005/8/layout/list1"/>
    <dgm:cxn modelId="{8AF2250A-C446-444B-9269-F6D31D88A63C}" type="presParOf" srcId="{73C3DBFD-A308-44ED-BB8B-3360F8F06B5C}" destId="{785DB7C7-3E0B-4C32-983F-688DF0D695F9}" srcOrd="1" destOrd="0" presId="urn:microsoft.com/office/officeart/2005/8/layout/list1"/>
    <dgm:cxn modelId="{206F2EDB-2B21-4677-A0EE-A68F95878B09}" type="presParOf" srcId="{18A49439-DED6-40C2-A801-B69E6317D777}" destId="{D207D33B-05C2-478D-BFC8-56BF6DCB12C2}" srcOrd="5" destOrd="0" presId="urn:microsoft.com/office/officeart/2005/8/layout/list1"/>
    <dgm:cxn modelId="{AD14A22B-1B28-46B4-920A-0D2A5273C2F5}" type="presParOf" srcId="{18A49439-DED6-40C2-A801-B69E6317D777}" destId="{CAEF6D8B-80C9-446B-BFB6-51848997C727}" srcOrd="6" destOrd="0" presId="urn:microsoft.com/office/officeart/2005/8/layout/list1"/>
    <dgm:cxn modelId="{0F6BF480-8DD4-41AA-A39B-7EBF981BE63F}" type="presParOf" srcId="{18A49439-DED6-40C2-A801-B69E6317D777}" destId="{ACBD9626-AC33-4996-8B8F-42F19261C58A}" srcOrd="7" destOrd="0" presId="urn:microsoft.com/office/officeart/2005/8/layout/list1"/>
    <dgm:cxn modelId="{6D8A9864-5E92-4E6C-B2CB-3DDFF000A77B}" type="presParOf" srcId="{18A49439-DED6-40C2-A801-B69E6317D777}" destId="{C00C40DF-4F6F-420E-86CB-B3CF5DC1CDD2}" srcOrd="8" destOrd="0" presId="urn:microsoft.com/office/officeart/2005/8/layout/list1"/>
    <dgm:cxn modelId="{2C672DFF-F7B3-4FD1-8536-3FC929BAC3EF}" type="presParOf" srcId="{C00C40DF-4F6F-420E-86CB-B3CF5DC1CDD2}" destId="{05607089-FEF9-4777-A8A6-C46678ABDBFE}" srcOrd="0" destOrd="0" presId="urn:microsoft.com/office/officeart/2005/8/layout/list1"/>
    <dgm:cxn modelId="{4A11E0F9-7D31-4224-8E37-37270730C778}" type="presParOf" srcId="{C00C40DF-4F6F-420E-86CB-B3CF5DC1CDD2}" destId="{DE8AD3A6-AA83-4EF9-A94B-4D6AFF72B629}" srcOrd="1" destOrd="0" presId="urn:microsoft.com/office/officeart/2005/8/layout/list1"/>
    <dgm:cxn modelId="{2675C589-43A6-48CA-9979-18AF3A378742}" type="presParOf" srcId="{18A49439-DED6-40C2-A801-B69E6317D777}" destId="{176D808B-81C7-4F27-B0C4-A84205E0046E}" srcOrd="9" destOrd="0" presId="urn:microsoft.com/office/officeart/2005/8/layout/list1"/>
    <dgm:cxn modelId="{CFAC563A-3FF4-491E-9607-976B04105C75}" type="presParOf" srcId="{18A49439-DED6-40C2-A801-B69E6317D777}" destId="{D4740A36-EC7A-4749-AA4C-BA4379200069}" srcOrd="10" destOrd="0" presId="urn:microsoft.com/office/officeart/2005/8/layout/list1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C2192C4-B907-4A5A-9EE3-DE54CF8BE5D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CFA646B2-A5AA-4FE3-B39F-149B3A21BC26}">
      <dgm:prSet phldrT="[Texto]"/>
      <dgm:spPr>
        <a:solidFill>
          <a:srgbClr val="7030A0"/>
        </a:solidFill>
      </dgm:spPr>
      <dgm:t>
        <a:bodyPr/>
        <a:lstStyle/>
        <a:p>
          <a:r>
            <a:rPr lang="es-MX" dirty="0" smtClean="0"/>
            <a:t>Mejora de los servicios públicos</a:t>
          </a:r>
          <a:endParaRPr lang="es-MX" dirty="0"/>
        </a:p>
      </dgm:t>
    </dgm:pt>
    <dgm:pt modelId="{9C708CE5-9D62-4AA3-86D0-D78D97D61EF0}" type="parTrans" cxnId="{AAAB04FC-FB44-4B9D-8190-22E0CD3349E6}">
      <dgm:prSet/>
      <dgm:spPr/>
      <dgm:t>
        <a:bodyPr/>
        <a:lstStyle/>
        <a:p>
          <a:endParaRPr lang="es-MX"/>
        </a:p>
      </dgm:t>
    </dgm:pt>
    <dgm:pt modelId="{2FCB91A9-FAAF-405B-9733-8FBAFCCDBCB1}" type="sibTrans" cxnId="{AAAB04FC-FB44-4B9D-8190-22E0CD3349E6}">
      <dgm:prSet/>
      <dgm:spPr/>
      <dgm:t>
        <a:bodyPr/>
        <a:lstStyle/>
        <a:p>
          <a:endParaRPr lang="es-MX"/>
        </a:p>
      </dgm:t>
    </dgm:pt>
    <dgm:pt modelId="{9EC83E97-C7ED-4F44-A2C0-CAEEDD53B4ED}">
      <dgm:prSet phldrT="[Texto]"/>
      <dgm:spPr>
        <a:solidFill>
          <a:srgbClr val="0000FF"/>
        </a:solidFill>
      </dgm:spPr>
      <dgm:t>
        <a:bodyPr/>
        <a:lstStyle/>
        <a:p>
          <a:r>
            <a:rPr lang="es-MX" dirty="0" smtClean="0"/>
            <a:t>Integridad pública</a:t>
          </a:r>
          <a:endParaRPr lang="es-MX" dirty="0"/>
        </a:p>
      </dgm:t>
    </dgm:pt>
    <dgm:pt modelId="{98FF380F-6B4B-48B8-9434-7D2C3298B098}" type="parTrans" cxnId="{A0953569-AD8E-4D6E-92B0-1E6939004AEB}">
      <dgm:prSet/>
      <dgm:spPr/>
      <dgm:t>
        <a:bodyPr/>
        <a:lstStyle/>
        <a:p>
          <a:endParaRPr lang="es-MX"/>
        </a:p>
      </dgm:t>
    </dgm:pt>
    <dgm:pt modelId="{5E7383FE-8204-4D93-A232-8E7F5D339372}" type="sibTrans" cxnId="{A0953569-AD8E-4D6E-92B0-1E6939004AEB}">
      <dgm:prSet/>
      <dgm:spPr/>
      <dgm:t>
        <a:bodyPr/>
        <a:lstStyle/>
        <a:p>
          <a:endParaRPr lang="es-MX"/>
        </a:p>
      </dgm:t>
    </dgm:pt>
    <dgm:pt modelId="{9A0482CA-CBEE-469A-8EE7-89C5ED6168F5}">
      <dgm:prSet phldrT="[Texto]"/>
      <dgm:spPr>
        <a:solidFill>
          <a:srgbClr val="006600"/>
        </a:solidFill>
      </dgm:spPr>
      <dgm:t>
        <a:bodyPr/>
        <a:lstStyle/>
        <a:p>
          <a:r>
            <a:rPr lang="es-MX" dirty="0" smtClean="0"/>
            <a:t>Administración efectiva de los recursos públicos</a:t>
          </a:r>
          <a:endParaRPr lang="es-MX" dirty="0"/>
        </a:p>
      </dgm:t>
    </dgm:pt>
    <dgm:pt modelId="{A3451FFE-6A6D-401A-84BC-258C02C414B0}" type="parTrans" cxnId="{9DA8214D-C574-4561-9DA9-C5405D0A219F}">
      <dgm:prSet/>
      <dgm:spPr/>
      <dgm:t>
        <a:bodyPr/>
        <a:lstStyle/>
        <a:p>
          <a:endParaRPr lang="es-MX"/>
        </a:p>
      </dgm:t>
    </dgm:pt>
    <dgm:pt modelId="{5AA290D8-6F52-45AA-866C-FE20428DB01D}" type="sibTrans" cxnId="{9DA8214D-C574-4561-9DA9-C5405D0A219F}">
      <dgm:prSet/>
      <dgm:spPr/>
      <dgm:t>
        <a:bodyPr/>
        <a:lstStyle/>
        <a:p>
          <a:endParaRPr lang="es-MX"/>
        </a:p>
      </dgm:t>
    </dgm:pt>
    <dgm:pt modelId="{E1CABD5B-C11C-412C-9D6D-8A25E4B5A808}" type="pres">
      <dgm:prSet presAssocID="{2C2192C4-B907-4A5A-9EE3-DE54CF8BE5DB}" presName="CompostProcess" presStyleCnt="0">
        <dgm:presLayoutVars>
          <dgm:dir/>
          <dgm:resizeHandles val="exact"/>
        </dgm:presLayoutVars>
      </dgm:prSet>
      <dgm:spPr/>
    </dgm:pt>
    <dgm:pt modelId="{863AB43B-439D-4C4F-82BC-E8615D36BFBE}" type="pres">
      <dgm:prSet presAssocID="{2C2192C4-B907-4A5A-9EE3-DE54CF8BE5DB}" presName="arrow" presStyleLbl="bgShp" presStyleIdx="0" presStyleCnt="1"/>
      <dgm:spPr>
        <a:solidFill>
          <a:schemeClr val="accent5">
            <a:lumMod val="75000"/>
          </a:schemeClr>
        </a:solidFill>
      </dgm:spPr>
    </dgm:pt>
    <dgm:pt modelId="{EC55D236-AFDF-4AA8-A5C1-CC9C217F7DEE}" type="pres">
      <dgm:prSet presAssocID="{2C2192C4-B907-4A5A-9EE3-DE54CF8BE5DB}" presName="linearProcess" presStyleCnt="0"/>
      <dgm:spPr/>
    </dgm:pt>
    <dgm:pt modelId="{28040821-4193-4C9C-A43C-9CEC5763D1E7}" type="pres">
      <dgm:prSet presAssocID="{CFA646B2-A5AA-4FE3-B39F-149B3A21BC26}" presName="textNode" presStyleLbl="node1" presStyleIdx="0" presStyleCnt="3">
        <dgm:presLayoutVars>
          <dgm:bulletEnabled val="1"/>
        </dgm:presLayoutVars>
      </dgm:prSet>
      <dgm:spPr/>
    </dgm:pt>
    <dgm:pt modelId="{C3E58686-D8B6-4085-A989-F980C3499B88}" type="pres">
      <dgm:prSet presAssocID="{2FCB91A9-FAAF-405B-9733-8FBAFCCDBCB1}" presName="sibTrans" presStyleCnt="0"/>
      <dgm:spPr/>
    </dgm:pt>
    <dgm:pt modelId="{7117C89A-7A42-451E-94EE-46F343255257}" type="pres">
      <dgm:prSet presAssocID="{9EC83E97-C7ED-4F44-A2C0-CAEEDD53B4ED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DA7A1B9-9C67-49FA-B434-CD817A8A94EA}" type="pres">
      <dgm:prSet presAssocID="{5E7383FE-8204-4D93-A232-8E7F5D339372}" presName="sibTrans" presStyleCnt="0"/>
      <dgm:spPr/>
    </dgm:pt>
    <dgm:pt modelId="{E1CEF3C8-1071-4EB1-9A23-DB61EF232A5B}" type="pres">
      <dgm:prSet presAssocID="{9A0482CA-CBEE-469A-8EE7-89C5ED6168F5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DBE1F51-2DCA-4F4B-8FD6-1CB574E08271}" type="presOf" srcId="{9EC83E97-C7ED-4F44-A2C0-CAEEDD53B4ED}" destId="{7117C89A-7A42-451E-94EE-46F343255257}" srcOrd="0" destOrd="0" presId="urn:microsoft.com/office/officeart/2005/8/layout/hProcess9"/>
    <dgm:cxn modelId="{593CD92A-FD58-4B48-B339-81F5982F3AA2}" type="presOf" srcId="{CFA646B2-A5AA-4FE3-B39F-149B3A21BC26}" destId="{28040821-4193-4C9C-A43C-9CEC5763D1E7}" srcOrd="0" destOrd="0" presId="urn:microsoft.com/office/officeart/2005/8/layout/hProcess9"/>
    <dgm:cxn modelId="{2ED8A7FE-1D06-4471-A32A-27923DFCF0F4}" type="presOf" srcId="{9A0482CA-CBEE-469A-8EE7-89C5ED6168F5}" destId="{E1CEF3C8-1071-4EB1-9A23-DB61EF232A5B}" srcOrd="0" destOrd="0" presId="urn:microsoft.com/office/officeart/2005/8/layout/hProcess9"/>
    <dgm:cxn modelId="{A0953569-AD8E-4D6E-92B0-1E6939004AEB}" srcId="{2C2192C4-B907-4A5A-9EE3-DE54CF8BE5DB}" destId="{9EC83E97-C7ED-4F44-A2C0-CAEEDD53B4ED}" srcOrd="1" destOrd="0" parTransId="{98FF380F-6B4B-48B8-9434-7D2C3298B098}" sibTransId="{5E7383FE-8204-4D93-A232-8E7F5D339372}"/>
    <dgm:cxn modelId="{9DA8214D-C574-4561-9DA9-C5405D0A219F}" srcId="{2C2192C4-B907-4A5A-9EE3-DE54CF8BE5DB}" destId="{9A0482CA-CBEE-469A-8EE7-89C5ED6168F5}" srcOrd="2" destOrd="0" parTransId="{A3451FFE-6A6D-401A-84BC-258C02C414B0}" sibTransId="{5AA290D8-6F52-45AA-866C-FE20428DB01D}"/>
    <dgm:cxn modelId="{6C672CFD-E3D8-4AB9-8D88-85F44BE5CF0E}" type="presOf" srcId="{2C2192C4-B907-4A5A-9EE3-DE54CF8BE5DB}" destId="{E1CABD5B-C11C-412C-9D6D-8A25E4B5A808}" srcOrd="0" destOrd="0" presId="urn:microsoft.com/office/officeart/2005/8/layout/hProcess9"/>
    <dgm:cxn modelId="{AAAB04FC-FB44-4B9D-8190-22E0CD3349E6}" srcId="{2C2192C4-B907-4A5A-9EE3-DE54CF8BE5DB}" destId="{CFA646B2-A5AA-4FE3-B39F-149B3A21BC26}" srcOrd="0" destOrd="0" parTransId="{9C708CE5-9D62-4AA3-86D0-D78D97D61EF0}" sibTransId="{2FCB91A9-FAAF-405B-9733-8FBAFCCDBCB1}"/>
    <dgm:cxn modelId="{2AFEA28D-03A4-4E59-A362-0B8D4702304D}" type="presParOf" srcId="{E1CABD5B-C11C-412C-9D6D-8A25E4B5A808}" destId="{863AB43B-439D-4C4F-82BC-E8615D36BFBE}" srcOrd="0" destOrd="0" presId="urn:microsoft.com/office/officeart/2005/8/layout/hProcess9"/>
    <dgm:cxn modelId="{51735CDB-4176-41D9-9AB5-AD6207C67100}" type="presParOf" srcId="{E1CABD5B-C11C-412C-9D6D-8A25E4B5A808}" destId="{EC55D236-AFDF-4AA8-A5C1-CC9C217F7DEE}" srcOrd="1" destOrd="0" presId="urn:microsoft.com/office/officeart/2005/8/layout/hProcess9"/>
    <dgm:cxn modelId="{3D9D36D7-4AC2-4AA4-8809-F61323CD320E}" type="presParOf" srcId="{EC55D236-AFDF-4AA8-A5C1-CC9C217F7DEE}" destId="{28040821-4193-4C9C-A43C-9CEC5763D1E7}" srcOrd="0" destOrd="0" presId="urn:microsoft.com/office/officeart/2005/8/layout/hProcess9"/>
    <dgm:cxn modelId="{ADFAFF50-8369-4A56-A980-06B1302369A6}" type="presParOf" srcId="{EC55D236-AFDF-4AA8-A5C1-CC9C217F7DEE}" destId="{C3E58686-D8B6-4085-A989-F980C3499B88}" srcOrd="1" destOrd="0" presId="urn:microsoft.com/office/officeart/2005/8/layout/hProcess9"/>
    <dgm:cxn modelId="{45B630FE-BCF9-40F7-9785-61BED4098843}" type="presParOf" srcId="{EC55D236-AFDF-4AA8-A5C1-CC9C217F7DEE}" destId="{7117C89A-7A42-451E-94EE-46F343255257}" srcOrd="2" destOrd="0" presId="urn:microsoft.com/office/officeart/2005/8/layout/hProcess9"/>
    <dgm:cxn modelId="{010D77D2-C4B2-4C99-98FF-AD233A8CD75D}" type="presParOf" srcId="{EC55D236-AFDF-4AA8-A5C1-CC9C217F7DEE}" destId="{DDA7A1B9-9C67-49FA-B434-CD817A8A94EA}" srcOrd="3" destOrd="0" presId="urn:microsoft.com/office/officeart/2005/8/layout/hProcess9"/>
    <dgm:cxn modelId="{CAEA8994-65BB-4B0E-9BE9-6E9C36A2BC88}" type="presParOf" srcId="{EC55D236-AFDF-4AA8-A5C1-CC9C217F7DEE}" destId="{E1CEF3C8-1071-4EB1-9A23-DB61EF232A5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41F90BB-16C7-4F40-820C-5B3B79624647}">
      <dsp:nvSpPr>
        <dsp:cNvPr id="0" name=""/>
        <dsp:cNvSpPr/>
      </dsp:nvSpPr>
      <dsp:spPr>
        <a:xfrm rot="16200000">
          <a:off x="-1252036" y="1256456"/>
          <a:ext cx="4063999" cy="1551086"/>
        </a:xfrm>
        <a:prstGeom prst="flowChartManualOperation">
          <a:avLst/>
        </a:prstGeom>
        <a:gradFill rotWithShape="0">
          <a:gsLst>
            <a:gs pos="0">
              <a:srgbClr val="FF6600"/>
            </a:gs>
            <a:gs pos="77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0" tIns="0" rIns="88900" bIns="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4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Procedimientos</a:t>
          </a:r>
          <a:endParaRPr lang="es-ES_tradnl" sz="14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Más de  </a:t>
          </a:r>
          <a:r>
            <a:rPr lang="es-ES_tradnl" sz="1500" b="1" u="none" kern="1200" dirty="0" smtClean="0"/>
            <a:t>2,200</a:t>
          </a:r>
          <a:r>
            <a:rPr lang="es-ES_tradnl" sz="1500" kern="1200" dirty="0" smtClean="0"/>
            <a:t> vigentes</a:t>
          </a:r>
          <a:endParaRPr lang="es-ES_trad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Más de  </a:t>
          </a:r>
          <a:r>
            <a:rPr lang="es-ES_tradnl" sz="1500" b="1" u="none" kern="1200" dirty="0" smtClean="0"/>
            <a:t>37,000</a:t>
          </a:r>
          <a:r>
            <a:rPr lang="es-ES_tradnl" sz="1500" kern="1200" dirty="0" smtClean="0"/>
            <a:t> concluidos</a:t>
          </a:r>
          <a:endParaRPr lang="es-ES_tradnl" sz="1500" kern="1200" dirty="0"/>
        </a:p>
      </dsp:txBody>
      <dsp:txXfrm rot="16200000">
        <a:off x="-1252036" y="1256456"/>
        <a:ext cx="4063999" cy="1551086"/>
      </dsp:txXfrm>
    </dsp:sp>
    <dsp:sp modelId="{3626D913-1338-CE4F-AA87-95D757C70592}">
      <dsp:nvSpPr>
        <dsp:cNvPr id="0" name=""/>
        <dsp:cNvSpPr/>
      </dsp:nvSpPr>
      <dsp:spPr>
        <a:xfrm rot="16200000">
          <a:off x="415381" y="1256456"/>
          <a:ext cx="4063999" cy="1551086"/>
        </a:xfrm>
        <a:prstGeom prst="flowChartManualOperation">
          <a:avLst/>
        </a:prstGeom>
        <a:gradFill rotWithShape="0">
          <a:gsLst>
            <a:gs pos="0">
              <a:srgbClr val="298785"/>
            </a:gs>
            <a:gs pos="76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Operadores Registrados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b="1" kern="1200" dirty="0" smtClean="0"/>
            <a:t>2,818</a:t>
          </a:r>
          <a:r>
            <a:rPr lang="es-ES_tradnl" sz="1500" kern="1200" dirty="0" smtClean="0"/>
            <a:t> Unidades Compradoras</a:t>
          </a:r>
          <a:endParaRPr lang="es-ES_trad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b="1" kern="1200" dirty="0" smtClean="0"/>
            <a:t>5,900</a:t>
          </a:r>
          <a:r>
            <a:rPr lang="es-ES_tradnl" sz="1500" kern="1200" dirty="0" smtClean="0"/>
            <a:t> servidores públicos </a:t>
          </a:r>
          <a:r>
            <a:rPr lang="es-ES_tradnl" sz="1500" kern="1200" dirty="0" smtClean="0"/>
            <a:t>certificados</a:t>
          </a:r>
          <a:endParaRPr lang="es-ES_tradnl" sz="1200" kern="1200" dirty="0"/>
        </a:p>
      </dsp:txBody>
      <dsp:txXfrm rot="16200000">
        <a:off x="415381" y="1256456"/>
        <a:ext cx="4063999" cy="1551086"/>
      </dsp:txXfrm>
    </dsp:sp>
    <dsp:sp modelId="{E20DE125-C6C3-544A-84AB-9585361CBB17}">
      <dsp:nvSpPr>
        <dsp:cNvPr id="0" name=""/>
        <dsp:cNvSpPr/>
      </dsp:nvSpPr>
      <dsp:spPr>
        <a:xfrm rot="16200000">
          <a:off x="2082800" y="1256456"/>
          <a:ext cx="4063999" cy="1551086"/>
        </a:xfrm>
        <a:prstGeom prst="flowChartManualOperation">
          <a:avLst/>
        </a:prstGeom>
        <a:gradFill rotWithShape="0">
          <a:gsLst>
            <a:gs pos="0">
              <a:schemeClr val="accent6">
                <a:lumMod val="75000"/>
              </a:schemeClr>
            </a:gs>
            <a:gs pos="76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6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Proveedores y Contratistas</a:t>
          </a:r>
          <a:endParaRPr lang="es-ES_tradnl" sz="16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b="1" kern="1200" dirty="0" smtClean="0"/>
            <a:t>45,000</a:t>
          </a:r>
          <a:r>
            <a:rPr lang="es-ES_tradnl" sz="1500" kern="1200" dirty="0" smtClean="0"/>
            <a:t> </a:t>
          </a:r>
          <a:r>
            <a:rPr lang="es-ES_tradnl" sz="1500" kern="1200" dirty="0" smtClean="0"/>
            <a:t>registrados</a:t>
          </a:r>
          <a:endParaRPr lang="es-ES_trad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b="1" kern="1200" dirty="0" smtClean="0"/>
            <a:t>40,000 </a:t>
          </a:r>
          <a:r>
            <a:rPr lang="es-ES_tradnl" sz="1500" b="0" kern="1200" dirty="0" smtClean="0"/>
            <a:t>MIPYMES</a:t>
          </a:r>
          <a:endParaRPr lang="es-ES_tradnl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b="1" kern="1200" dirty="0" smtClean="0"/>
            <a:t>12,000</a:t>
          </a:r>
          <a:r>
            <a:rPr lang="es-ES_tradnl" sz="1500" kern="1200" dirty="0" smtClean="0"/>
            <a:t> </a:t>
          </a:r>
          <a:r>
            <a:rPr lang="es-ES_tradnl" sz="1500" kern="1200" dirty="0" smtClean="0"/>
            <a:t>– V.3.0</a:t>
          </a:r>
          <a:endParaRPr lang="es-ES_tradnl" sz="1500" kern="1200" dirty="0"/>
        </a:p>
      </dsp:txBody>
      <dsp:txXfrm rot="16200000">
        <a:off x="2082800" y="1256456"/>
        <a:ext cx="4063999" cy="1551086"/>
      </dsp:txXfrm>
    </dsp:sp>
    <dsp:sp modelId="{5A0484E9-5C4D-A940-9F16-4BD00A42E564}">
      <dsp:nvSpPr>
        <dsp:cNvPr id="0" name=""/>
        <dsp:cNvSpPr/>
      </dsp:nvSpPr>
      <dsp:spPr>
        <a:xfrm rot="16200000">
          <a:off x="3745656" y="1256456"/>
          <a:ext cx="4063999" cy="1551086"/>
        </a:xfrm>
        <a:prstGeom prst="flowChartManualOperation">
          <a:avLst/>
        </a:prstGeom>
        <a:gradFill rotWithShape="0">
          <a:gsLst>
            <a:gs pos="0">
              <a:srgbClr val="298785"/>
            </a:gs>
            <a:gs pos="60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Contratos Adjudicados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Más de </a:t>
          </a:r>
          <a:r>
            <a:rPr lang="es-ES_tradnl" sz="1500" b="1" kern="1200" dirty="0" smtClean="0"/>
            <a:t>24,000  </a:t>
          </a:r>
          <a:r>
            <a:rPr lang="es-ES_tradnl" sz="1500" b="0" kern="1200" dirty="0" smtClean="0"/>
            <a:t>por</a:t>
          </a:r>
          <a:r>
            <a:rPr lang="es-ES_tradnl" sz="1500" b="1" kern="1200" dirty="0" smtClean="0"/>
            <a:t> $184,345 </a:t>
          </a:r>
          <a:r>
            <a:rPr lang="es-ES_tradnl" sz="1500" b="0" kern="1200" dirty="0" smtClean="0"/>
            <a:t>millones de </a:t>
          </a:r>
          <a:r>
            <a:rPr lang="es-ES_tradnl" sz="1500" b="0" kern="1200" dirty="0" smtClean="0"/>
            <a:t>pesos (</a:t>
          </a:r>
          <a:r>
            <a:rPr lang="es-ES_tradnl" sz="1500" b="0" kern="1200" dirty="0" err="1" smtClean="0"/>
            <a:t>mdp</a:t>
          </a:r>
          <a:r>
            <a:rPr lang="es-ES_tradnl" sz="1500" b="0" kern="1200" dirty="0" smtClean="0"/>
            <a:t>)</a:t>
          </a:r>
          <a:endParaRPr lang="es-ES_tradnl" sz="1500" b="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MIPYMES &gt;20,000 </a:t>
          </a:r>
          <a:r>
            <a:rPr lang="es-ES_tradnl" sz="1500" kern="1200" dirty="0" smtClean="0"/>
            <a:t>contratos por </a:t>
          </a:r>
          <a:r>
            <a:rPr lang="es-ES_tradnl" sz="1500" b="1" kern="1200" dirty="0" smtClean="0"/>
            <a:t>$46,784 </a:t>
          </a:r>
          <a:r>
            <a:rPr lang="es-ES_tradnl" sz="1500" kern="1200" dirty="0" err="1" smtClean="0"/>
            <a:t>mdp</a:t>
          </a:r>
          <a:r>
            <a:rPr lang="es-ES_tradnl" sz="1500" kern="1200" dirty="0" smtClean="0"/>
            <a:t>. </a:t>
          </a:r>
          <a:endParaRPr lang="es-ES_tradnl" sz="1500" b="1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500" b="1" kern="1200" dirty="0"/>
        </a:p>
      </dsp:txBody>
      <dsp:txXfrm rot="16200000">
        <a:off x="3745656" y="1256456"/>
        <a:ext cx="4063999" cy="1551086"/>
      </dsp:txXfrm>
    </dsp:sp>
    <dsp:sp modelId="{1F56D293-9FCC-2A4B-989D-8D5FF745FE64}">
      <dsp:nvSpPr>
        <dsp:cNvPr id="0" name=""/>
        <dsp:cNvSpPr/>
      </dsp:nvSpPr>
      <dsp:spPr>
        <a:xfrm rot="16200000">
          <a:off x="5422056" y="1256456"/>
          <a:ext cx="4063999" cy="1551086"/>
        </a:xfrm>
        <a:prstGeom prst="flowChartManualOperation">
          <a:avLst/>
        </a:prstGeom>
        <a:gradFill rotWithShape="0">
          <a:gsLst>
            <a:gs pos="0">
              <a:schemeClr val="accent6">
                <a:lumMod val="75000"/>
              </a:schemeClr>
            </a:gs>
            <a:gs pos="60000">
              <a:schemeClr val="tx1">
                <a:lumMod val="65000"/>
                <a:lumOff val="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_tradnl" sz="1800" b="0" kern="1200" cap="none" spc="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rPr>
            <a:t>Visitas diarias al portal</a:t>
          </a:r>
          <a:endParaRPr lang="es-ES_tradnl" sz="1800" b="0" kern="1200" cap="none" spc="0" dirty="0">
            <a:ln w="18415" cmpd="sng">
              <a:solidFill>
                <a:srgbClr val="FFFFFF"/>
              </a:solidFill>
              <a:prstDash val="solid"/>
            </a:ln>
            <a:solidFill>
              <a:srgbClr val="FFFFFF"/>
            </a:solidFill>
            <a:effectLst>
              <a:outerShdw blurRad="63500" dir="3600000" algn="tl" rotWithShape="0">
                <a:srgbClr val="000000">
                  <a:alpha val="70000"/>
                </a:srgbClr>
              </a:outerShdw>
            </a:effectLst>
          </a:endParaRPr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s-ES_tradnl" sz="15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b="1" kern="1200" dirty="0" smtClean="0"/>
            <a:t> &gt;30,000 </a:t>
          </a:r>
          <a:r>
            <a:rPr lang="es-ES_tradnl" sz="1500" b="0" kern="1200" dirty="0" smtClean="0"/>
            <a:t>en días hábiles</a:t>
          </a:r>
          <a:endParaRPr lang="es-ES_tradnl" sz="1500" kern="1200" dirty="0"/>
        </a:p>
        <a:p>
          <a:pPr marL="114300" lvl="1" indent="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_tradnl" sz="1500" kern="1200" dirty="0" smtClean="0"/>
            <a:t>Más de medio millón de visitas al mes</a:t>
          </a:r>
          <a:endParaRPr lang="es-ES_tradnl" sz="15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Char char="••"/>
            <a:tabLst/>
            <a:defRPr/>
          </a:pPr>
          <a:r>
            <a:rPr lang="es-ES_tradnl" sz="1500" kern="1200" dirty="0" smtClean="0"/>
            <a:t>Operación 24 hrs/365 días</a:t>
          </a:r>
          <a:endParaRPr lang="es-ES_tradnl" sz="1500" kern="1200" dirty="0"/>
        </a:p>
      </dsp:txBody>
      <dsp:txXfrm rot="16200000">
        <a:off x="5422056" y="1256456"/>
        <a:ext cx="4063999" cy="155108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8C32FD9-8706-4C62-9B22-FC54BE2FCEF6}">
      <dsp:nvSpPr>
        <dsp:cNvPr id="0" name=""/>
        <dsp:cNvSpPr/>
      </dsp:nvSpPr>
      <dsp:spPr>
        <a:xfrm>
          <a:off x="0" y="117213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2730BC-A07E-42FB-9C23-FBBD5127A180}">
      <dsp:nvSpPr>
        <dsp:cNvPr id="0" name=""/>
        <dsp:cNvSpPr/>
      </dsp:nvSpPr>
      <dsp:spPr>
        <a:xfrm>
          <a:off x="304800" y="921219"/>
          <a:ext cx="4267200" cy="501840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Reforma del artículo 6 de la CPEUM</a:t>
          </a:r>
          <a:endParaRPr lang="es-MX" sz="1700" kern="1200" dirty="0"/>
        </a:p>
      </dsp:txBody>
      <dsp:txXfrm>
        <a:off x="304800" y="921219"/>
        <a:ext cx="4267200" cy="501840"/>
      </dsp:txXfrm>
    </dsp:sp>
    <dsp:sp modelId="{CAEF6D8B-80C9-446B-BFB6-51848997C727}">
      <dsp:nvSpPr>
        <dsp:cNvPr id="0" name=""/>
        <dsp:cNvSpPr/>
      </dsp:nvSpPr>
      <dsp:spPr>
        <a:xfrm>
          <a:off x="0" y="194325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5DB7C7-3E0B-4C32-983F-688DF0D695F9}">
      <dsp:nvSpPr>
        <dsp:cNvPr id="0" name=""/>
        <dsp:cNvSpPr/>
      </dsp:nvSpPr>
      <dsp:spPr>
        <a:xfrm>
          <a:off x="304800" y="1692339"/>
          <a:ext cx="4267200" cy="501840"/>
        </a:xfrm>
        <a:prstGeom prst="roundRect">
          <a:avLst/>
        </a:prstGeom>
        <a:solidFill>
          <a:srgbClr val="8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Reforma del artículo 134 de la CPEUM</a:t>
          </a:r>
          <a:endParaRPr lang="es-MX" sz="1700" kern="1200" dirty="0"/>
        </a:p>
      </dsp:txBody>
      <dsp:txXfrm>
        <a:off x="304800" y="1692339"/>
        <a:ext cx="4267200" cy="501840"/>
      </dsp:txXfrm>
    </dsp:sp>
    <dsp:sp modelId="{D4740A36-EC7A-4749-AA4C-BA4379200069}">
      <dsp:nvSpPr>
        <dsp:cNvPr id="0" name=""/>
        <dsp:cNvSpPr/>
      </dsp:nvSpPr>
      <dsp:spPr>
        <a:xfrm>
          <a:off x="0" y="2714379"/>
          <a:ext cx="60960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E8AD3A6-AA83-4EF9-A94B-4D6AFF72B629}">
      <dsp:nvSpPr>
        <dsp:cNvPr id="0" name=""/>
        <dsp:cNvSpPr/>
      </dsp:nvSpPr>
      <dsp:spPr>
        <a:xfrm>
          <a:off x="304800" y="2463459"/>
          <a:ext cx="4267200" cy="501840"/>
        </a:xfrm>
        <a:prstGeom prst="roundRect">
          <a:avLst/>
        </a:prstGeom>
        <a:solidFill>
          <a:srgbClr val="33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700" kern="1200" dirty="0" smtClean="0"/>
            <a:t>Ley Federal de Transparencia y Acceso a la Información Pública Gubernamental</a:t>
          </a:r>
          <a:endParaRPr lang="es-MX" sz="1700" kern="1200" dirty="0"/>
        </a:p>
      </dsp:txBody>
      <dsp:txXfrm>
        <a:off x="304800" y="2463459"/>
        <a:ext cx="4267200" cy="50184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3AB43B-439D-4C4F-82BC-E8615D36BFBE}">
      <dsp:nvSpPr>
        <dsp:cNvPr id="0" name=""/>
        <dsp:cNvSpPr/>
      </dsp:nvSpPr>
      <dsp:spPr>
        <a:xfrm>
          <a:off x="520232" y="0"/>
          <a:ext cx="5895967" cy="2952327"/>
        </a:xfrm>
        <a:prstGeom prst="rightArrow">
          <a:avLst/>
        </a:prstGeom>
        <a:solidFill>
          <a:schemeClr val="accent5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040821-4193-4C9C-A43C-9CEC5763D1E7}">
      <dsp:nvSpPr>
        <dsp:cNvPr id="0" name=""/>
        <dsp:cNvSpPr/>
      </dsp:nvSpPr>
      <dsp:spPr>
        <a:xfrm>
          <a:off x="7451" y="885698"/>
          <a:ext cx="2232664" cy="1180931"/>
        </a:xfrm>
        <a:prstGeom prst="round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Mejora de los servicios públicos</a:t>
          </a:r>
          <a:endParaRPr lang="es-MX" sz="1900" kern="1200" dirty="0"/>
        </a:p>
      </dsp:txBody>
      <dsp:txXfrm>
        <a:off x="7451" y="885698"/>
        <a:ext cx="2232664" cy="1180931"/>
      </dsp:txXfrm>
    </dsp:sp>
    <dsp:sp modelId="{7117C89A-7A42-451E-94EE-46F343255257}">
      <dsp:nvSpPr>
        <dsp:cNvPr id="0" name=""/>
        <dsp:cNvSpPr/>
      </dsp:nvSpPr>
      <dsp:spPr>
        <a:xfrm>
          <a:off x="2351883" y="885698"/>
          <a:ext cx="2232664" cy="1180931"/>
        </a:xfrm>
        <a:prstGeom prst="roundRect">
          <a:avLst/>
        </a:prstGeom>
        <a:solidFill>
          <a:srgbClr val="0000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Integridad pública</a:t>
          </a:r>
          <a:endParaRPr lang="es-MX" sz="1900" kern="1200" dirty="0"/>
        </a:p>
      </dsp:txBody>
      <dsp:txXfrm>
        <a:off x="2351883" y="885698"/>
        <a:ext cx="2232664" cy="1180931"/>
      </dsp:txXfrm>
    </dsp:sp>
    <dsp:sp modelId="{E1CEF3C8-1071-4EB1-9A23-DB61EF232A5B}">
      <dsp:nvSpPr>
        <dsp:cNvPr id="0" name=""/>
        <dsp:cNvSpPr/>
      </dsp:nvSpPr>
      <dsp:spPr>
        <a:xfrm>
          <a:off x="4696316" y="885698"/>
          <a:ext cx="2232664" cy="1180931"/>
        </a:xfrm>
        <a:prstGeom prst="round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900" kern="1200" dirty="0" smtClean="0"/>
            <a:t>Administración efectiva de los recursos públicos</a:t>
          </a:r>
          <a:endParaRPr lang="es-MX" sz="1900" kern="1200" dirty="0"/>
        </a:p>
      </dsp:txBody>
      <dsp:txXfrm>
        <a:off x="4696316" y="885698"/>
        <a:ext cx="2232664" cy="11809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979" tIns="49990" rIns="99979" bIns="49990" numCol="1" anchor="t" anchorCtr="0" compatLnSpc="1">
            <a:prstTxWarp prst="textNoShape">
              <a:avLst/>
            </a:prstTxWarp>
          </a:bodyPr>
          <a:lstStyle>
            <a:lvl1pPr defTabSz="10001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979" tIns="49990" rIns="99979" bIns="49990" numCol="1" anchor="t" anchorCtr="0" compatLnSpc="1">
            <a:prstTxWarp prst="textNoShape">
              <a:avLst/>
            </a:prstTxWarp>
          </a:bodyPr>
          <a:lstStyle>
            <a:lvl1pPr algn="r" defTabSz="10001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979" tIns="49990" rIns="99979" bIns="49990" numCol="1" anchor="b" anchorCtr="0" compatLnSpc="1">
            <a:prstTxWarp prst="textNoShape">
              <a:avLst/>
            </a:prstTxWarp>
          </a:bodyPr>
          <a:lstStyle>
            <a:lvl1pPr defTabSz="1000125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979" tIns="49990" rIns="99979" bIns="49990" numCol="1" anchor="b" anchorCtr="0" compatLnSpc="1">
            <a:prstTxWarp prst="textNoShape">
              <a:avLst/>
            </a:prstTxWarp>
          </a:bodyPr>
          <a:lstStyle>
            <a:lvl1pPr algn="r" defTabSz="1000125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6D48530F-8BA0-4826-9995-49E377AAB91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defTabSz="981075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>
            <a:lvl1pPr algn="r" defTabSz="981075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0E7D54E3-EAEC-4605-8D4B-46FD8FBEEE7B}" type="datetimeFigureOut">
              <a:rPr lang="es-ES"/>
              <a:pPr>
                <a:defRPr/>
              </a:pPr>
              <a:t>18/10/2011</a:t>
            </a:fld>
            <a:endParaRPr lang="es-E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defTabSz="981075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8115" tIns="49058" rIns="98115" bIns="49058" numCol="1" anchor="b" anchorCtr="0" compatLnSpc="1">
            <a:prstTxWarp prst="textNoShape">
              <a:avLst/>
            </a:prstTxWarp>
          </a:bodyPr>
          <a:lstStyle>
            <a:lvl1pPr algn="r" defTabSz="981075" eaLnBrk="0" hangingPunct="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7E693290-04E2-48CA-9193-71F17C1C640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8100" cy="3838575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5337"/>
          </a:xfrm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1EFF5D-5427-4B8E-8157-2F62AD0DFCF6}" type="slidenum">
              <a:rPr lang="en-GB" smtClean="0"/>
              <a:pPr/>
              <a:t>10</a:t>
            </a:fld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D396BE-A571-44F6-B062-4225902A1AA9}" type="slidenum">
              <a:rPr lang="en-GB" smtClean="0"/>
              <a:pPr/>
              <a:t>11</a:t>
            </a:fld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8100" cy="3838575"/>
          </a:xfrm>
          <a:ln/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9613" y="4862513"/>
            <a:ext cx="5680075" cy="4605337"/>
          </a:xfrm>
          <a:noFill/>
          <a:ln/>
        </p:spPr>
        <p:txBody>
          <a:bodyPr/>
          <a:lstStyle/>
          <a:p>
            <a:pPr eaLnBrk="1" hangingPunct="1"/>
            <a:endParaRPr 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Portada-para-toñ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1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7" descr="Cintillo-para-Toñ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7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11"/>
          <p:cNvSpPr>
            <a:spLocks noChangeArrowheads="1"/>
          </p:cNvSpPr>
          <p:nvPr userDrawn="1"/>
        </p:nvSpPr>
        <p:spPr bwMode="auto">
          <a:xfrm>
            <a:off x="0" y="0"/>
            <a:ext cx="4787900" cy="8509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s-MX" sz="1800" b="0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2" r:id="rId3"/>
    <p:sldLayoutId id="2147483671" r:id="rId4"/>
    <p:sldLayoutId id="2147483670" r:id="rId5"/>
    <p:sldLayoutId id="2147483669" r:id="rId6"/>
    <p:sldLayoutId id="2147483668" r:id="rId7"/>
    <p:sldLayoutId id="2147483667" r:id="rId8"/>
    <p:sldLayoutId id="2147483666" r:id="rId9"/>
    <p:sldLayoutId id="2147483665" r:id="rId10"/>
    <p:sldLayoutId id="2147483664" r:id="rId11"/>
    <p:sldLayoutId id="214748366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6"/>
          <p:cNvSpPr txBox="1">
            <a:spLocks noChangeArrowheads="1"/>
          </p:cNvSpPr>
          <p:nvPr/>
        </p:nvSpPr>
        <p:spPr bwMode="auto">
          <a:xfrm>
            <a:off x="1835150" y="4221163"/>
            <a:ext cx="583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MX" sz="2400">
              <a:latin typeface="Arial" charset="0"/>
            </a:endParaRPr>
          </a:p>
        </p:txBody>
      </p:sp>
      <p:sp>
        <p:nvSpPr>
          <p:cNvPr id="28674" name="2 Subtítulo"/>
          <p:cNvSpPr>
            <a:spLocks/>
          </p:cNvSpPr>
          <p:nvPr/>
        </p:nvSpPr>
        <p:spPr bwMode="auto">
          <a:xfrm>
            <a:off x="2027238" y="1917253"/>
            <a:ext cx="55451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200" dirty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CompraNet como herramienta de modernización de las </a:t>
            </a:r>
            <a:r>
              <a:rPr lang="es-MX" sz="320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compras </a:t>
            </a:r>
            <a:r>
              <a:rPr lang="es-MX" sz="3200" dirty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públicas</a:t>
            </a:r>
          </a:p>
          <a:p>
            <a:pPr algn="r" eaLnBrk="0" hangingPunct="0">
              <a:spcBef>
                <a:spcPct val="20000"/>
              </a:spcBef>
            </a:pPr>
            <a:endParaRPr lang="es-MX" sz="3200" dirty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675" name="3 CuadroTexto"/>
          <p:cNvSpPr txBox="1">
            <a:spLocks noChangeArrowheads="1"/>
          </p:cNvSpPr>
          <p:nvPr/>
        </p:nvSpPr>
        <p:spPr bwMode="auto">
          <a:xfrm>
            <a:off x="2771800" y="5661248"/>
            <a:ext cx="4895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2400" dirty="0">
                <a:solidFill>
                  <a:srgbClr val="4D4D4D"/>
                </a:solidFill>
                <a:latin typeface="Calibri" pitchFamily="34" charset="0"/>
              </a:rPr>
              <a:t>Javier Dávila Pérez</a:t>
            </a:r>
          </a:p>
          <a:p>
            <a:pPr algn="r"/>
            <a:endParaRPr lang="es-MX" dirty="0">
              <a:solidFill>
                <a:srgbClr val="4D4D4D"/>
              </a:solidFill>
              <a:latin typeface="Calibri" pitchFamily="34" charset="0"/>
            </a:endParaRPr>
          </a:p>
          <a:p>
            <a:pPr algn="r"/>
            <a:r>
              <a:rPr lang="es-MX" sz="1600" dirty="0">
                <a:solidFill>
                  <a:srgbClr val="4D4D4D"/>
                </a:solidFill>
                <a:latin typeface="Calibri" pitchFamily="34" charset="0"/>
              </a:rPr>
              <a:t>UNIDAD DE POLÍTICA DE CONTRATACIONES PÚBLICAS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00185" y="4221088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VII Conferenci</a:t>
            </a:r>
            <a:r>
              <a:rPr lang="es-MX" sz="240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a Anual sobre Compras Gubernamentales de las Américas</a:t>
            </a:r>
            <a:endParaRPr lang="es-MX" sz="2400" dirty="0" smtClean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Santo Domingo, República Dominicana</a:t>
            </a:r>
            <a:endParaRPr lang="es-MX" sz="1800" b="0" dirty="0" smtClean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18 de </a:t>
            </a:r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octubre de 2011</a:t>
            </a:r>
            <a:endParaRPr lang="es-MX" sz="1800" b="0" dirty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1"/>
          <p:cNvSpPr>
            <a:spLocks noGrp="1"/>
          </p:cNvSpPr>
          <p:nvPr>
            <p:ph type="title"/>
          </p:nvPr>
        </p:nvSpPr>
        <p:spPr>
          <a:xfrm>
            <a:off x="14808" y="197768"/>
            <a:ext cx="8229600" cy="1143000"/>
          </a:xfrm>
        </p:spPr>
        <p:txBody>
          <a:bodyPr/>
          <a:lstStyle/>
          <a:p>
            <a:pPr algn="l"/>
            <a:r>
              <a:rPr lang="en-GB" sz="2400" b="1" kern="1200" dirty="0" err="1" smtClean="0">
                <a:solidFill>
                  <a:srgbClr val="7F7F7F"/>
                </a:solidFill>
                <a:latin typeface="Calibri" pitchFamily="34" charset="0"/>
                <a:ea typeface="+mn-ea"/>
                <a:cs typeface="Tahoma" pitchFamily="34" charset="0"/>
              </a:rPr>
              <a:t>Beneficios</a:t>
            </a:r>
            <a:r>
              <a:rPr lang="en-GB" sz="2400" b="1" kern="1200" dirty="0" smtClean="0">
                <a:solidFill>
                  <a:srgbClr val="7F7F7F"/>
                </a:solidFill>
                <a:latin typeface="Calibri" pitchFamily="34" charset="0"/>
                <a:ea typeface="+mn-ea"/>
                <a:cs typeface="Tahoma" pitchFamily="34" charset="0"/>
              </a:rPr>
              <a:t> del e-procurement (</a:t>
            </a:r>
            <a:r>
              <a:rPr lang="en-GB" sz="2400" b="1" kern="1200" dirty="0" smtClean="0">
                <a:solidFill>
                  <a:srgbClr val="7F7F7F"/>
                </a:solidFill>
                <a:latin typeface="Calibri" pitchFamily="34" charset="0"/>
                <a:ea typeface="+mn-ea"/>
                <a:cs typeface="Tahoma" pitchFamily="34" charset="0"/>
              </a:rPr>
              <a:t>1/2)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669553" y="1666651"/>
          <a:ext cx="7524750" cy="4138613"/>
        </p:xfrm>
        <a:graphic>
          <a:graphicData uri="http://schemas.openxmlformats.org/presentationml/2006/ole">
            <p:oleObj spid="_x0000_s143362" name="Gráfico" r:id="rId4" imgW="7981882" imgH="4400457" progId="MSGraph.Chart.8">
              <p:embed followColorScheme="full"/>
            </p:oleObj>
          </a:graphicData>
        </a:graphic>
      </p:graphicFrame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347540" y="2111548"/>
            <a:ext cx="2338388" cy="340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anchor="ctr">
            <a:spAutoFit/>
          </a:bodyPr>
          <a:lstStyle/>
          <a:p>
            <a:pPr algn="ctr">
              <a:tabLst>
                <a:tab pos="633413" algn="l"/>
              </a:tabLst>
              <a:defRPr/>
            </a:pPr>
            <a:r>
              <a:rPr lang="it-IT" sz="1400" dirty="0" smtClean="0">
                <a:solidFill>
                  <a:srgbClr val="FD7F05"/>
                </a:solidFill>
                <a:latin typeface="Arial Narrow" pitchFamily="34" charset="0"/>
              </a:rPr>
              <a:t>Tiempo en procesos de CP</a:t>
            </a:r>
            <a:endParaRPr lang="it-IT" sz="1400" dirty="0">
              <a:solidFill>
                <a:srgbClr val="FD7F05"/>
              </a:solidFill>
              <a:latin typeface="Arial Narrow" pitchFamily="34" charset="0"/>
            </a:endParaRPr>
          </a:p>
        </p:txBody>
      </p:sp>
      <p:sp>
        <p:nvSpPr>
          <p:cNvPr id="7" name="AutoShape 10"/>
          <p:cNvSpPr>
            <a:spLocks noChangeArrowheads="1"/>
          </p:cNvSpPr>
          <p:nvPr/>
        </p:nvSpPr>
        <p:spPr bwMode="auto">
          <a:xfrm>
            <a:off x="6326662" y="2108373"/>
            <a:ext cx="1884265" cy="340519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175" algn="ctr">
            <a:solidFill>
              <a:schemeClr val="tx1"/>
            </a:solidFill>
            <a:round/>
            <a:headEnd/>
            <a:tailEnd/>
          </a:ln>
          <a:effectLst>
            <a:prstShdw prst="shdw18" dist="17961" dir="13500000">
              <a:schemeClr val="tx1">
                <a:gamma/>
                <a:shade val="60000"/>
                <a:invGamma/>
              </a:schemeClr>
            </a:prstShdw>
          </a:effectLst>
        </p:spPr>
        <p:txBody>
          <a:bodyPr wrap="none" anchor="ctr">
            <a:spAutoFit/>
          </a:bodyPr>
          <a:lstStyle/>
          <a:p>
            <a:pPr algn="ctr">
              <a:tabLst>
                <a:tab pos="633413" algn="l"/>
              </a:tabLst>
              <a:defRPr/>
            </a:pPr>
            <a:r>
              <a:rPr lang="it-IT" sz="1400" dirty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Staff </a:t>
            </a:r>
            <a:r>
              <a:rPr lang="it-IT" sz="1400" dirty="0" smtClean="0">
                <a:solidFill>
                  <a:schemeClr val="accent5">
                    <a:lumMod val="50000"/>
                  </a:schemeClr>
                </a:solidFill>
                <a:latin typeface="Arial Narrow" pitchFamily="34" charset="0"/>
              </a:rPr>
              <a:t>destinado a las CP</a:t>
            </a:r>
            <a:endParaRPr lang="it-IT" sz="1400" dirty="0">
              <a:solidFill>
                <a:schemeClr val="accent5">
                  <a:lumMod val="5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030" name="Line 13"/>
          <p:cNvSpPr>
            <a:spLocks noChangeShapeType="1"/>
          </p:cNvSpPr>
          <p:nvPr/>
        </p:nvSpPr>
        <p:spPr bwMode="auto">
          <a:xfrm flipH="1" flipV="1">
            <a:off x="3455615" y="2509614"/>
            <a:ext cx="6350" cy="167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31" name="Line 13"/>
          <p:cNvSpPr>
            <a:spLocks noChangeShapeType="1"/>
          </p:cNvSpPr>
          <p:nvPr/>
        </p:nvSpPr>
        <p:spPr bwMode="auto">
          <a:xfrm flipV="1">
            <a:off x="2414215" y="2515964"/>
            <a:ext cx="1057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32" name="AutoShape 24"/>
          <p:cNvSpPr>
            <a:spLocks noChangeArrowheads="1"/>
          </p:cNvSpPr>
          <p:nvPr/>
        </p:nvSpPr>
        <p:spPr bwMode="auto">
          <a:xfrm rot="10800000">
            <a:off x="3568328" y="2804889"/>
            <a:ext cx="1087437" cy="615950"/>
          </a:xfrm>
          <a:prstGeom prst="homePlate">
            <a:avLst>
              <a:gd name="adj" fmla="val 44137"/>
            </a:avLst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8C8C8C"/>
            </a:prstShdw>
          </a:effectLst>
        </p:spPr>
        <p:txBody>
          <a:bodyPr rot="10800000" anchor="ctr"/>
          <a:lstStyle/>
          <a:p>
            <a:pPr algn="ctr">
              <a:tabLst>
                <a:tab pos="633413" algn="l"/>
              </a:tabLst>
            </a:pPr>
            <a:r>
              <a:rPr lang="it-IT">
                <a:latin typeface="Arial Narrow" pitchFamily="34" charset="0"/>
              </a:rPr>
              <a:t>-51%</a:t>
            </a:r>
          </a:p>
        </p:txBody>
      </p:sp>
      <p:sp>
        <p:nvSpPr>
          <p:cNvPr id="1033" name="Line 13"/>
          <p:cNvSpPr>
            <a:spLocks noChangeShapeType="1"/>
          </p:cNvSpPr>
          <p:nvPr/>
        </p:nvSpPr>
        <p:spPr bwMode="auto">
          <a:xfrm flipH="1" flipV="1">
            <a:off x="6926353" y="2508689"/>
            <a:ext cx="6350" cy="1771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s-MX"/>
          </a:p>
        </p:txBody>
      </p:sp>
      <p:sp>
        <p:nvSpPr>
          <p:cNvPr id="1034" name="Line 13"/>
          <p:cNvSpPr>
            <a:spLocks noChangeShapeType="1"/>
          </p:cNvSpPr>
          <p:nvPr/>
        </p:nvSpPr>
        <p:spPr bwMode="auto">
          <a:xfrm>
            <a:off x="5897190" y="2522314"/>
            <a:ext cx="10080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s-MX"/>
          </a:p>
        </p:txBody>
      </p:sp>
      <p:sp>
        <p:nvSpPr>
          <p:cNvPr id="1035" name="AutoShape 31"/>
          <p:cNvSpPr>
            <a:spLocks noChangeArrowheads="1"/>
          </p:cNvSpPr>
          <p:nvPr/>
        </p:nvSpPr>
        <p:spPr bwMode="auto">
          <a:xfrm rot="10800000">
            <a:off x="7008440" y="2744564"/>
            <a:ext cx="1087438" cy="615950"/>
          </a:xfrm>
          <a:prstGeom prst="homePlate">
            <a:avLst>
              <a:gd name="adj" fmla="val 44137"/>
            </a:avLst>
          </a:prstGeom>
          <a:solidFill>
            <a:srgbClr val="EAEAEA"/>
          </a:solidFill>
          <a:ln w="9525" algn="ctr">
            <a:noFill/>
            <a:miter lim="800000"/>
            <a:headEnd/>
            <a:tailEnd/>
          </a:ln>
          <a:effectLst>
            <a:prstShdw prst="shdw17" dist="17961" dir="13500000">
              <a:srgbClr val="8C8C8C"/>
            </a:prstShdw>
          </a:effectLst>
        </p:spPr>
        <p:txBody>
          <a:bodyPr rot="10800000" anchor="ctr"/>
          <a:lstStyle/>
          <a:p>
            <a:pPr algn="ctr">
              <a:tabLst>
                <a:tab pos="633413" algn="l"/>
              </a:tabLst>
            </a:pPr>
            <a:r>
              <a:rPr lang="it-IT">
                <a:latin typeface="Arial Narrow" pitchFamily="34" charset="0"/>
              </a:rPr>
              <a:t>-54%</a:t>
            </a:r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539552" y="1052736"/>
            <a:ext cx="7747000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rgbClr val="F7770D"/>
              </a:buClr>
              <a:buSzPct val="90000"/>
              <a:buFont typeface="Arial" charset="0"/>
              <a:buNone/>
              <a:defRPr/>
            </a:pP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Beneficios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significativos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en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reducción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tiempos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y Staff de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compras</a:t>
            </a:r>
            <a:endParaRPr lang="en-GB" sz="1600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5" name="Rectangle 28"/>
          <p:cNvSpPr>
            <a:spLocks noChangeArrowheads="1"/>
          </p:cNvSpPr>
          <p:nvPr/>
        </p:nvSpPr>
        <p:spPr bwMode="auto">
          <a:xfrm>
            <a:off x="0" y="5661248"/>
            <a:ext cx="9144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F7770D"/>
              </a:buClr>
              <a:buSzPct val="90000"/>
              <a:defRPr/>
            </a:pPr>
            <a:r>
              <a:rPr lang="it-IT" sz="900" i="1" dirty="0" smtClean="0">
                <a:solidFill>
                  <a:srgbClr val="000000"/>
                </a:solidFill>
                <a:latin typeface="Calibri" pitchFamily="34" charset="0"/>
              </a:rPr>
              <a:t>Fuente:</a:t>
            </a:r>
          </a:p>
          <a:p>
            <a:pPr eaLnBrk="0" hangingPunct="0">
              <a:spcBef>
                <a:spcPct val="20000"/>
              </a:spcBef>
              <a:buClr>
                <a:srgbClr val="F7770D"/>
              </a:buClr>
              <a:buSzPct val="90000"/>
              <a:defRPr/>
            </a:pPr>
            <a:r>
              <a:rPr lang="it-IT" sz="900" b="0" i="1" dirty="0" smtClean="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it-IT" sz="900" b="0" i="1" dirty="0">
                <a:solidFill>
                  <a:srgbClr val="000000"/>
                </a:solidFill>
                <a:latin typeface="Calibri" pitchFamily="34" charset="0"/>
              </a:rPr>
              <a:t>Innovazione ed efficienza nella Pubblica Amministrazione: il ruolo dell’eProcurement”, Rapporto 2009 Osservatorio eProcurement nella Pubblica Amministrazione, Maggio 2009, Fig. </a:t>
            </a:r>
            <a:r>
              <a:rPr lang="it-IT" sz="900" b="0" i="1" dirty="0">
                <a:solidFill>
                  <a:srgbClr val="000000"/>
                </a:solidFill>
                <a:latin typeface="Calibri" pitchFamily="34" charset="0"/>
              </a:rPr>
              <a:t>2.4 p. 17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8195550" y="6309320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9</a:t>
            </a:r>
            <a:endParaRPr lang="es-MX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827584" y="1196752"/>
          <a:ext cx="7061200" cy="4635500"/>
        </p:xfrm>
        <a:graphic>
          <a:graphicData uri="http://schemas.openxmlformats.org/presentationml/2006/ole">
            <p:oleObj spid="_x0000_s144386" name="Gráfico" r:id="rId4" imgW="6715049" imgH="4400457" progId="MSGraph.Chart.8">
              <p:embed followColorScheme="full"/>
            </p:oleObj>
          </a:graphicData>
        </a:graphic>
      </p:graphicFrame>
      <p:sp>
        <p:nvSpPr>
          <p:cNvPr id="2052" name="AutoShape 7"/>
          <p:cNvSpPr>
            <a:spLocks noChangeArrowheads="1"/>
          </p:cNvSpPr>
          <p:nvPr/>
        </p:nvSpPr>
        <p:spPr bwMode="auto">
          <a:xfrm>
            <a:off x="1857067" y="1835323"/>
            <a:ext cx="6375463" cy="34051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3175" algn="ctr">
            <a:solidFill>
              <a:srgbClr val="000000"/>
            </a:solidFill>
            <a:round/>
            <a:headEnd/>
            <a:tailEnd/>
          </a:ln>
          <a:effectLst>
            <a:prstShdw prst="shdw17" dist="17961" dir="13500000">
              <a:srgbClr val="000000"/>
            </a:prstShdw>
          </a:effectLst>
        </p:spPr>
        <p:txBody>
          <a:bodyPr wrap="none" anchor="ctr">
            <a:spAutoFit/>
          </a:bodyPr>
          <a:lstStyle/>
          <a:p>
            <a:pPr algn="ctr">
              <a:tabLst>
                <a:tab pos="633413" algn="l"/>
              </a:tabLst>
            </a:pP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Incremento</a:t>
            </a:r>
            <a:r>
              <a:rPr lang="en-GB" sz="1400" b="0" dirty="0" smtClean="0">
                <a:solidFill>
                  <a:srgbClr val="FD7F05"/>
                </a:solidFill>
                <a:latin typeface="Arial Narrow" pitchFamily="34" charset="0"/>
              </a:rPr>
              <a:t> de </a:t>
            </a: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tiempo</a:t>
            </a:r>
            <a:r>
              <a:rPr lang="en-GB" sz="1400" b="0" dirty="0" smtClean="0">
                <a:solidFill>
                  <a:srgbClr val="FD7F05"/>
                </a:solidFill>
                <a:latin typeface="Arial Narrow" pitchFamily="34" charset="0"/>
              </a:rPr>
              <a:t> en los </a:t>
            </a: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procedimientos</a:t>
            </a:r>
            <a:r>
              <a:rPr lang="en-GB" sz="1400" b="0" dirty="0" smtClean="0">
                <a:solidFill>
                  <a:srgbClr val="FD7F05"/>
                </a:solidFill>
                <a:latin typeface="Arial Narrow" pitchFamily="34" charset="0"/>
              </a:rPr>
              <a:t> de </a:t>
            </a: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compras</a:t>
            </a:r>
            <a:r>
              <a:rPr lang="en-GB" sz="1400" b="0" dirty="0" smtClean="0">
                <a:solidFill>
                  <a:srgbClr val="FD7F05"/>
                </a:solidFill>
                <a:latin typeface="Arial Narrow" pitchFamily="34" charset="0"/>
              </a:rPr>
              <a:t> al </a:t>
            </a: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duplicar</a:t>
            </a:r>
            <a:r>
              <a:rPr lang="en-GB" sz="1400" b="0" dirty="0" smtClean="0">
                <a:solidFill>
                  <a:srgbClr val="FD7F05"/>
                </a:solidFill>
                <a:latin typeface="Arial Narrow" pitchFamily="34" charset="0"/>
              </a:rPr>
              <a:t> el </a:t>
            </a: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número</a:t>
            </a:r>
            <a:r>
              <a:rPr lang="en-GB" sz="1400" b="0" dirty="0" smtClean="0">
                <a:solidFill>
                  <a:srgbClr val="FD7F05"/>
                </a:solidFill>
                <a:latin typeface="Arial Narrow" pitchFamily="34" charset="0"/>
              </a:rPr>
              <a:t> de </a:t>
            </a:r>
            <a:r>
              <a:rPr lang="en-GB" sz="1400" b="0" dirty="0" err="1" smtClean="0">
                <a:solidFill>
                  <a:srgbClr val="FD7F05"/>
                </a:solidFill>
                <a:latin typeface="Arial Narrow" pitchFamily="34" charset="0"/>
              </a:rPr>
              <a:t>proveedores</a:t>
            </a:r>
            <a:endParaRPr lang="en-GB" sz="1400" b="0" dirty="0">
              <a:solidFill>
                <a:srgbClr val="FD7F05"/>
              </a:solidFill>
              <a:latin typeface="Arial Narrow" pitchFamily="34" charset="0"/>
            </a:endParaRPr>
          </a:p>
        </p:txBody>
      </p:sp>
      <p:sp>
        <p:nvSpPr>
          <p:cNvPr id="8" name="Rectangle 28"/>
          <p:cNvSpPr>
            <a:spLocks noChangeArrowheads="1"/>
          </p:cNvSpPr>
          <p:nvPr/>
        </p:nvSpPr>
        <p:spPr bwMode="auto">
          <a:xfrm>
            <a:off x="395536" y="980728"/>
            <a:ext cx="7827962" cy="627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hangingPunct="0">
              <a:spcBef>
                <a:spcPct val="20000"/>
              </a:spcBef>
              <a:buClr>
                <a:srgbClr val="F7770D"/>
              </a:buClr>
              <a:buSzPct val="90000"/>
              <a:buFont typeface="Arial" charset="0"/>
              <a:buNone/>
              <a:defRPr/>
            </a:pP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Tiempo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dedicado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a los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procedimientos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compras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después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duplicar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el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número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de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proveedores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en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las</a:t>
            </a:r>
            <a:r>
              <a:rPr lang="en-GB" sz="1600" i="1" dirty="0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 </a:t>
            </a:r>
            <a:r>
              <a:rPr lang="en-GB" sz="1600" i="1" dirty="0" err="1" smtClean="0">
                <a:solidFill>
                  <a:schemeClr val="accent1">
                    <a:lumMod val="50000"/>
                  </a:schemeClr>
                </a:solidFill>
                <a:latin typeface="Calibri" pitchFamily="34" charset="0"/>
              </a:rPr>
              <a:t>licitaciones</a:t>
            </a:r>
            <a:endParaRPr lang="en-GB" sz="1600" i="1" dirty="0">
              <a:solidFill>
                <a:schemeClr val="accent1">
                  <a:lumMod val="50000"/>
                </a:schemeClr>
              </a:solidFill>
              <a:latin typeface="Calibri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808" y="197768"/>
            <a:ext cx="8229600" cy="1143000"/>
          </a:xfrm>
        </p:spPr>
        <p:txBody>
          <a:bodyPr/>
          <a:lstStyle/>
          <a:p>
            <a:pPr algn="l"/>
            <a:r>
              <a:rPr lang="en-GB" sz="2400" b="1" kern="1200" dirty="0" err="1" smtClean="0">
                <a:solidFill>
                  <a:srgbClr val="7F7F7F"/>
                </a:solidFill>
                <a:latin typeface="Calibri" pitchFamily="34" charset="0"/>
                <a:ea typeface="+mn-ea"/>
                <a:cs typeface="Tahoma" pitchFamily="34" charset="0"/>
              </a:rPr>
              <a:t>Beneficios</a:t>
            </a:r>
            <a:r>
              <a:rPr lang="en-GB" sz="2400" b="1" kern="1200" dirty="0" smtClean="0">
                <a:solidFill>
                  <a:srgbClr val="7F7F7F"/>
                </a:solidFill>
                <a:latin typeface="Calibri" pitchFamily="34" charset="0"/>
                <a:ea typeface="+mn-ea"/>
                <a:cs typeface="Tahoma" pitchFamily="34" charset="0"/>
              </a:rPr>
              <a:t> del e-procurement (2/2</a:t>
            </a:r>
            <a:r>
              <a:rPr lang="en-GB" sz="2400" b="1" kern="1200" dirty="0" smtClean="0">
                <a:solidFill>
                  <a:srgbClr val="7F7F7F"/>
                </a:solidFill>
                <a:latin typeface="Calibri" pitchFamily="34" charset="0"/>
                <a:ea typeface="+mn-ea"/>
                <a:cs typeface="Tahoma" pitchFamily="34" charset="0"/>
              </a:rPr>
              <a:t>)</a:t>
            </a:r>
          </a:p>
        </p:txBody>
      </p:sp>
      <p:sp>
        <p:nvSpPr>
          <p:cNvPr id="11" name="Rectangle 28"/>
          <p:cNvSpPr>
            <a:spLocks noChangeArrowheads="1"/>
          </p:cNvSpPr>
          <p:nvPr/>
        </p:nvSpPr>
        <p:spPr bwMode="auto">
          <a:xfrm>
            <a:off x="0" y="5661248"/>
            <a:ext cx="91440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spcBef>
                <a:spcPct val="20000"/>
              </a:spcBef>
              <a:buClr>
                <a:srgbClr val="F7770D"/>
              </a:buClr>
              <a:buSzPct val="90000"/>
              <a:defRPr/>
            </a:pPr>
            <a:r>
              <a:rPr lang="it-IT" sz="900" i="1" dirty="0" smtClean="0">
                <a:solidFill>
                  <a:srgbClr val="000000"/>
                </a:solidFill>
                <a:latin typeface="Calibri" pitchFamily="34" charset="0"/>
              </a:rPr>
              <a:t>Fuente:</a:t>
            </a:r>
          </a:p>
          <a:p>
            <a:pPr eaLnBrk="0" hangingPunct="0">
              <a:spcBef>
                <a:spcPct val="20000"/>
              </a:spcBef>
              <a:buClr>
                <a:srgbClr val="F7770D"/>
              </a:buClr>
              <a:buSzPct val="90000"/>
              <a:defRPr/>
            </a:pPr>
            <a:r>
              <a:rPr lang="it-IT" sz="900" b="0" i="1" dirty="0" smtClean="0">
                <a:solidFill>
                  <a:srgbClr val="000000"/>
                </a:solidFill>
                <a:latin typeface="Calibri" pitchFamily="34" charset="0"/>
              </a:rPr>
              <a:t>“</a:t>
            </a:r>
            <a:r>
              <a:rPr lang="it-IT" sz="900" b="0" i="1" dirty="0">
                <a:solidFill>
                  <a:srgbClr val="000000"/>
                </a:solidFill>
                <a:latin typeface="Calibri" pitchFamily="34" charset="0"/>
              </a:rPr>
              <a:t>Innovazione ed efficienza nella Pubblica Amministrazione: il ruolo dell’eProcurement”, Rapporto 2009 Osservatorio eProcurement nella Pubblica Amministrazione, Maggio 2009, Fig. </a:t>
            </a:r>
            <a:r>
              <a:rPr lang="it-IT" sz="900" b="0" i="1" dirty="0">
                <a:solidFill>
                  <a:srgbClr val="000000"/>
                </a:solidFill>
                <a:latin typeface="Calibri" pitchFamily="34" charset="0"/>
              </a:rPr>
              <a:t>2.4 p. 17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8100392" y="6309320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10</a:t>
            </a:r>
            <a:endParaRPr lang="es-MX" dirty="0"/>
          </a:p>
        </p:txBody>
      </p:sp>
    </p:spTree>
  </p:cSld>
  <p:clrMapOvr>
    <a:masterClrMapping/>
  </p:clrMapOvr>
  <p:transition advClick="0" advTm="20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4450" name="2 CuadroTexto"/>
          <p:cNvSpPr txBox="1">
            <a:spLocks noChangeArrowheads="1"/>
          </p:cNvSpPr>
          <p:nvPr/>
        </p:nvSpPr>
        <p:spPr bwMode="auto">
          <a:xfrm>
            <a:off x="107950" y="115888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Transformación</a:t>
            </a:r>
          </a:p>
        </p:txBody>
      </p:sp>
      <p:sp>
        <p:nvSpPr>
          <p:cNvPr id="104451" name="Text Box 4"/>
          <p:cNvSpPr txBox="1">
            <a:spLocks noChangeArrowheads="1"/>
          </p:cNvSpPr>
          <p:nvPr/>
        </p:nvSpPr>
        <p:spPr bwMode="auto">
          <a:xfrm>
            <a:off x="4572000" y="1125538"/>
            <a:ext cx="4176713" cy="339725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es-MX" sz="1800" b="0">
              <a:latin typeface="Calibri" pitchFamily="34" charset="0"/>
            </a:endParaRPr>
          </a:p>
        </p:txBody>
      </p:sp>
      <p:pic>
        <p:nvPicPr>
          <p:cNvPr id="104452" name="Picture 6" descr="cs2-300x300"/>
          <p:cNvPicPr>
            <a:picLocks noChangeAspect="1" noChangeArrowheads="1"/>
          </p:cNvPicPr>
          <p:nvPr/>
        </p:nvPicPr>
        <p:blipFill>
          <a:blip r:embed="rId2" cstate="print"/>
          <a:srcRect t="5902" b="8820"/>
          <a:stretch>
            <a:fillRect/>
          </a:stretch>
        </p:blipFill>
        <p:spPr bwMode="auto">
          <a:xfrm>
            <a:off x="6661150" y="4818063"/>
            <a:ext cx="2087563" cy="177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9879" name="Group 7"/>
          <p:cNvGraphicFramePr>
            <a:graphicFrameLocks noGrp="1"/>
          </p:cNvGraphicFramePr>
          <p:nvPr>
            <p:ph/>
          </p:nvPr>
        </p:nvGraphicFramePr>
        <p:xfrm>
          <a:off x="468313" y="1443038"/>
          <a:ext cx="8207375" cy="3425827"/>
        </p:xfrm>
        <a:graphic>
          <a:graphicData uri="http://schemas.openxmlformats.org/drawingml/2006/table">
            <a:tbl>
              <a:tblPr/>
              <a:tblGrid>
                <a:gridCol w="3157537"/>
                <a:gridCol w="5049838"/>
              </a:tblGrid>
              <a:tr h="896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Plataforma cliente/servidor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Plataforma web de </a:t>
                      </a: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libre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y </a:t>
                      </a: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fácil acceso</a:t>
                      </a:r>
                      <a:endParaRPr kumimoji="0" lang="es-E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Repositorio de información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Sistema </a:t>
                      </a:r>
                      <a:r>
                        <a:rPr kumimoji="0" lang="es-MX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transaccional 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Ninguna trazabilidad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Trazabilidad</a:t>
                      </a: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 completa de los procesos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Inexistente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Módulo de subastas en reversa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Inexistente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Registro Único de Proveedores y Contratistas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  <a:tr h="468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Inexistente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Procedimientos </a:t>
                      </a:r>
                      <a:r>
                        <a:rPr kumimoji="0" lang="es-MX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</a:rPr>
                        <a:t>100% electrónicos</a:t>
                      </a:r>
                      <a:endParaRPr kumimoji="0" lang="es-E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triangl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hlink"/>
                    </a:solidFill>
                  </a:tcPr>
                </a:tc>
              </a:tr>
            </a:tbl>
          </a:graphicData>
        </a:graphic>
      </p:graphicFrame>
      <p:pic>
        <p:nvPicPr>
          <p:cNvPr id="104478" name="Picture 39" descr="Comprane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92725" y="1503363"/>
            <a:ext cx="1223963" cy="77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4479" name="Picture 40" descr="compranet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1412875"/>
            <a:ext cx="2736850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480" name="Rectangle 41"/>
          <p:cNvSpPr>
            <a:spLocks noChangeArrowheads="1"/>
          </p:cNvSpPr>
          <p:nvPr/>
        </p:nvSpPr>
        <p:spPr bwMode="auto">
          <a:xfrm>
            <a:off x="0" y="6310313"/>
            <a:ext cx="9144000" cy="287337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Atención Ciudadana y Normatividad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4481" name="Rectangle 42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8532440" y="641326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11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5474" name="2 CuadroTexto"/>
          <p:cNvSpPr txBox="1">
            <a:spLocks noChangeArrowheads="1"/>
          </p:cNvSpPr>
          <p:nvPr/>
        </p:nvSpPr>
        <p:spPr bwMode="auto">
          <a:xfrm>
            <a:off x="107950" y="115888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CompraNet 2010</a:t>
            </a:r>
          </a:p>
        </p:txBody>
      </p:sp>
      <p:sp>
        <p:nvSpPr>
          <p:cNvPr id="105475" name="Rectangle 41"/>
          <p:cNvSpPr>
            <a:spLocks noChangeArrowheads="1"/>
          </p:cNvSpPr>
          <p:nvPr/>
        </p:nvSpPr>
        <p:spPr bwMode="auto">
          <a:xfrm>
            <a:off x="0" y="6310313"/>
            <a:ext cx="9144000" cy="287337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Atención Ciudadana y Normatividad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5476" name="Rectangle 42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graphicFrame>
        <p:nvGraphicFramePr>
          <p:cNvPr id="12" name="Group 50"/>
          <p:cNvGraphicFramePr>
            <a:graphicFrameLocks noGrp="1"/>
          </p:cNvGraphicFramePr>
          <p:nvPr>
            <p:ph idx="4294967295"/>
          </p:nvPr>
        </p:nvGraphicFramePr>
        <p:xfrm>
          <a:off x="142875" y="857250"/>
          <a:ext cx="8893175" cy="5392106"/>
        </p:xfrm>
        <a:graphic>
          <a:graphicData uri="http://schemas.openxmlformats.org/drawingml/2006/table">
            <a:tbl>
              <a:tblPr/>
              <a:tblGrid>
                <a:gridCol w="4448175"/>
                <a:gridCol w="4445000"/>
              </a:tblGrid>
              <a:tr h="500066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Módulos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Funcionalidades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2925763">
                <a:tc>
                  <a:txBody>
                    <a:bodyPr/>
                    <a:lstStyle/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Programas anuales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Registro Único de Proveedores y Contratistas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Procedimientos: Licitaciones Públicas; Invitaciones a por lo menos tres personas, y adjudicación directa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4. Contratos Marco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5. Proveedores y contratistas sancionados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 Testigos Sociales y sus testimonios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Procedimientos 100% electrónicos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Sistema transaccional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Expedientes de compra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Solicitud de cotizaciones en línea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Subasta inversa (OSD)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Niveles y perfiles de usuario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Clasificador de Contrataciones (CUCOP)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Firma electrónica de datos y documentos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Buscador por palabras clave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Reportes</a:t>
                      </a:r>
                    </a:p>
                    <a:p>
                      <a:pPr marL="0" marR="0" lvl="0" indent="0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Capacitación mediante e-</a:t>
                      </a:r>
                      <a:r>
                        <a:rPr kumimoji="0" lang="es-MX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learning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8532440" y="641326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6498" name="2 CuadroTexto"/>
          <p:cNvSpPr txBox="1">
            <a:spLocks noChangeArrowheads="1"/>
          </p:cNvSpPr>
          <p:nvPr/>
        </p:nvSpPr>
        <p:spPr bwMode="auto">
          <a:xfrm>
            <a:off x="107950" y="115888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CompraNet 2011</a:t>
            </a:r>
          </a:p>
        </p:txBody>
      </p:sp>
      <p:sp>
        <p:nvSpPr>
          <p:cNvPr id="106499" name="Rectangle 41"/>
          <p:cNvSpPr>
            <a:spLocks noChangeArrowheads="1"/>
          </p:cNvSpPr>
          <p:nvPr/>
        </p:nvSpPr>
        <p:spPr bwMode="auto">
          <a:xfrm>
            <a:off x="0" y="6310313"/>
            <a:ext cx="9144000" cy="287337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Atención Ciudadana y Normatividad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6500" name="Rectangle 42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graphicFrame>
        <p:nvGraphicFramePr>
          <p:cNvPr id="7" name="Group 47"/>
          <p:cNvGraphicFramePr>
            <a:graphicFrameLocks noGrp="1"/>
          </p:cNvGraphicFramePr>
          <p:nvPr>
            <p:ph idx="4294967295"/>
          </p:nvPr>
        </p:nvGraphicFramePr>
        <p:xfrm>
          <a:off x="142875" y="928688"/>
          <a:ext cx="8893175" cy="5097971"/>
        </p:xfrm>
        <a:graphic>
          <a:graphicData uri="http://schemas.openxmlformats.org/drawingml/2006/table">
            <a:tbl>
              <a:tblPr/>
              <a:tblGrid>
                <a:gridCol w="3143241"/>
                <a:gridCol w="5749934"/>
              </a:tblGrid>
              <a:tr h="576263"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Módulos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Funcionalidades</a:t>
                      </a:r>
                      <a:endParaRPr kumimoji="0" lang="es-E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2925763">
                <a:tc>
                  <a:txBody>
                    <a:bodyPr/>
                    <a:lstStyle/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 Nuevo módulo transaccional de  Programas anuales de adquisiciones y obras públicas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 Inconformidades que han causado estado</a:t>
                      </a:r>
                    </a:p>
                    <a:p>
                      <a:pPr marL="174625" marR="0" lvl="0" indent="-174625" algn="l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3. Servicios web: Vinculación con GRP</a:t>
                      </a:r>
                      <a:endParaRPr kumimoji="0" lang="es-E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Procedimientos 100% electrónicos + </a:t>
                      </a:r>
                      <a:r>
                        <a:rPr kumimoji="0" lang="es-MX" sz="18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Procedimientos off line.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Desarrollo que permite seleccionar del CUCOP los artículos durante la creación en los procedimientos y heredarlos al Contrato.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Subasta “holandesa”.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OSD: Mejoras en pujas </a:t>
                      </a:r>
                      <a:r>
                        <a:rPr kumimoji="0" lang="es-MX" sz="1800" b="0" i="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multi-item</a:t>
                      </a: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y subastas basadas en duración.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Mejoras en la solicitud de cotización.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Búsqueda con criterios personalizados.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Información del expediente/procedimiento visible con anterioridad a la expresión de interés.</a:t>
                      </a:r>
                    </a:p>
                    <a:p>
                      <a:pPr marL="261938" marR="0" lvl="0" indent="-261938" algn="just" defTabSz="4572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25000"/>
                        </a:spcAft>
                        <a:buClr>
                          <a:schemeClr val="folHlink"/>
                        </a:buClr>
                        <a:buSzPct val="125000"/>
                        <a:buFont typeface="Wingdings" pitchFamily="2" charset="2"/>
                        <a:buChar char="ü"/>
                        <a:tabLst/>
                      </a:pPr>
                      <a:r>
                        <a:rPr kumimoji="0" lang="es-MX" sz="18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Invitación a proveedores vía correo electrónico.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460432" y="641326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1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7522" name="2 CuadroTexto"/>
          <p:cNvSpPr txBox="1">
            <a:spLocks noChangeArrowheads="1"/>
          </p:cNvSpPr>
          <p:nvPr/>
        </p:nvSpPr>
        <p:spPr bwMode="auto">
          <a:xfrm>
            <a:off x="107950" y="115888"/>
            <a:ext cx="450056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CompraNet 2011</a:t>
            </a:r>
          </a:p>
        </p:txBody>
      </p:sp>
      <p:sp>
        <p:nvSpPr>
          <p:cNvPr id="107523" name="Rectangle 41"/>
          <p:cNvSpPr>
            <a:spLocks noChangeArrowheads="1"/>
          </p:cNvSpPr>
          <p:nvPr/>
        </p:nvSpPr>
        <p:spPr bwMode="auto">
          <a:xfrm>
            <a:off x="0" y="6310313"/>
            <a:ext cx="9144000" cy="287337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Atención Ciudadana y Normatividad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7524" name="Rectangle 42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graphicFrame>
        <p:nvGraphicFramePr>
          <p:cNvPr id="7" name="Diagrama 3"/>
          <p:cNvGraphicFramePr/>
          <p:nvPr/>
        </p:nvGraphicFramePr>
        <p:xfrm>
          <a:off x="457200" y="18288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CuadroTexto 12"/>
          <p:cNvSpPr txBox="1"/>
          <p:nvPr/>
        </p:nvSpPr>
        <p:spPr>
          <a:xfrm>
            <a:off x="0" y="883235"/>
            <a:ext cx="91440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ln w="1905"/>
                <a:gradFill>
                  <a:gsLst>
                    <a:gs pos="24000">
                      <a:schemeClr val="tx1"/>
                    </a:gs>
                    <a:gs pos="52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Implementación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_tradnl" dirty="0">
                <a:ln w="1905"/>
                <a:gradFill>
                  <a:gsLst>
                    <a:gs pos="24000">
                      <a:schemeClr val="tx1"/>
                    </a:gs>
                    <a:gs pos="52000">
                      <a:schemeClr val="tx1">
                        <a:lumMod val="65000"/>
                        <a:lumOff val="35000"/>
                      </a:schemeClr>
                    </a:gs>
                    <a:gs pos="100000">
                      <a:schemeClr val="bg1">
                        <a:lumMod val="7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Junio 2010 –  Agosto 2011</a:t>
            </a:r>
          </a:p>
        </p:txBody>
      </p:sp>
      <p:sp>
        <p:nvSpPr>
          <p:cNvPr id="9" name="8 CuadroTexto"/>
          <p:cNvSpPr txBox="1"/>
          <p:nvPr/>
        </p:nvSpPr>
        <p:spPr>
          <a:xfrm>
            <a:off x="8460432" y="6413266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5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8546" name="2 CuadroTexto"/>
          <p:cNvSpPr txBox="1">
            <a:spLocks noChangeArrowheads="1"/>
          </p:cNvSpPr>
          <p:nvPr/>
        </p:nvSpPr>
        <p:spPr bwMode="auto">
          <a:xfrm>
            <a:off x="0" y="0"/>
            <a:ext cx="4500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Integridad en las contrataciones públicas</a:t>
            </a:r>
          </a:p>
        </p:txBody>
      </p:sp>
      <p:sp>
        <p:nvSpPr>
          <p:cNvPr id="108547" name="Rectangle 41"/>
          <p:cNvSpPr>
            <a:spLocks noChangeArrowheads="1"/>
          </p:cNvSpPr>
          <p:nvPr/>
        </p:nvSpPr>
        <p:spPr bwMode="auto">
          <a:xfrm>
            <a:off x="0" y="6310313"/>
            <a:ext cx="9144000" cy="287337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Atención Ciudadana y Normatividad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8548" name="Rectangle 42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graphicFrame>
        <p:nvGraphicFramePr>
          <p:cNvPr id="7" name="Group 105"/>
          <p:cNvGraphicFramePr>
            <a:graphicFrameLocks noGrp="1"/>
          </p:cNvGraphicFramePr>
          <p:nvPr>
            <p:ph idx="4294967295"/>
          </p:nvPr>
        </p:nvGraphicFramePr>
        <p:xfrm>
          <a:off x="80963" y="836613"/>
          <a:ext cx="8920510" cy="5452707"/>
        </p:xfrm>
        <a:graphic>
          <a:graphicData uri="http://schemas.openxmlformats.org/drawingml/2006/table">
            <a:tbl>
              <a:tblPr/>
              <a:tblGrid>
                <a:gridCol w="2870548"/>
                <a:gridCol w="6049962"/>
              </a:tblGrid>
              <a:tr h="79790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En materia de transparencia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Promueve un trato justo e imparcial a los potenciales proveedores.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Contribuye a adoptar medidas preventivas para fortalecer la integridad en los procedimientos de excepción a la licitación.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1034321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 materia de gestión y administración de los recursos públicos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Contribuye a asegurar que los recursos públicos sean utilizados de acuerdo con los fines, propósitos y objetivos previstos.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Promueve altos estándares de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integridad  en compradores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públicos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1566257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 materia de prevención de conductas inapropiadas, cumplimiento y monitoreo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Favorece la colaboración entre los sectores público y privado para mantener altos estándares de integridad en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contratos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Monitoreo de las contrataciones públicas para detectar conductas inapropiadas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  <a:endParaRPr kumimoji="0" lang="es-E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  <a:tr h="197998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En materia de control y rendición de cuentas</a:t>
                      </a:r>
                      <a:r>
                        <a:rPr kumimoji="0" lang="es-E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Permite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establecer claramente la cadena de responsabilidades en las diferentes etapas de la contratación pública.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Hace públicos los requisitos que habrán de satisfacer los posibles </a:t>
                      </a: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proveedores.</a:t>
                      </a:r>
                      <a:endParaRPr kumimoji="0" lang="es-MX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tabLst/>
                      </a:pPr>
                      <a:r>
                        <a:rPr kumimoji="0" 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Favorece la participación de las organizaciones de la sociedad civil, medios de comunicación y público en general en la observación, seguimiento y vigilancia de las contrataciones públicas</a:t>
                      </a:r>
                      <a:r>
                        <a:rPr kumimoji="0" lang="es-E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99"/>
                    </a:solidFill>
                  </a:tcPr>
                </a:tc>
              </a:tr>
            </a:tbl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8532440" y="641326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15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46856" y="1052737"/>
            <a:ext cx="8229600" cy="2016224"/>
          </a:xfrm>
        </p:spPr>
        <p:txBody>
          <a:bodyPr/>
          <a:lstStyle/>
          <a:p>
            <a:r>
              <a:rPr lang="es-MX" sz="2000" b="1" dirty="0" smtClean="0"/>
              <a:t>Agenda pública:</a:t>
            </a:r>
          </a:p>
          <a:p>
            <a:pPr lvl="1"/>
            <a:r>
              <a:rPr lang="es-MX" sz="2000" dirty="0" smtClean="0"/>
              <a:t>Transparencia</a:t>
            </a:r>
          </a:p>
          <a:p>
            <a:pPr lvl="1"/>
            <a:r>
              <a:rPr lang="es-MX" sz="2000" dirty="0" smtClean="0"/>
              <a:t>Rendición de cuentas</a:t>
            </a:r>
          </a:p>
          <a:p>
            <a:pPr lvl="1"/>
            <a:r>
              <a:rPr lang="es-MX" sz="2000" dirty="0" smtClean="0"/>
              <a:t>Acceso a la información</a:t>
            </a:r>
          </a:p>
          <a:p>
            <a:pPr lvl="1"/>
            <a:r>
              <a:rPr lang="es-MX" sz="2000" dirty="0" smtClean="0"/>
              <a:t>Participación ciudadana</a:t>
            </a:r>
          </a:p>
          <a:p>
            <a:pPr lvl="1">
              <a:buNone/>
            </a:pPr>
            <a:endParaRPr lang="es-MX" sz="2000" dirty="0"/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0" y="188640"/>
            <a:ext cx="5076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Iniciativa de Gobierno Abierto</a:t>
            </a:r>
            <a:endParaRPr lang="es-MX" sz="2800" dirty="0">
              <a:solidFill>
                <a:srgbClr val="7F7F7F"/>
              </a:solidFill>
              <a:latin typeface="Calibri" pitchFamily="34" charset="0"/>
              <a:cs typeface="Tahoma" pitchFamily="34" charset="0"/>
            </a:endParaRPr>
          </a:p>
        </p:txBody>
      </p:sp>
      <p:graphicFrame>
        <p:nvGraphicFramePr>
          <p:cNvPr id="4" name="3 Diagrama"/>
          <p:cNvGraphicFramePr/>
          <p:nvPr/>
        </p:nvGraphicFramePr>
        <p:xfrm>
          <a:off x="164435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79512" y="5642084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Programa Nacional  de Rendición de cuentas, Transparencia y Combate a la Corrupción</a:t>
            </a:r>
            <a:endParaRPr lang="es-MX" sz="1400" dirty="0"/>
          </a:p>
        </p:txBody>
      </p:sp>
      <p:sp>
        <p:nvSpPr>
          <p:cNvPr id="6" name="5 CuadroTexto"/>
          <p:cNvSpPr txBox="1"/>
          <p:nvPr/>
        </p:nvSpPr>
        <p:spPr>
          <a:xfrm>
            <a:off x="5652120" y="558924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Programa de Mejora de la</a:t>
            </a:r>
          </a:p>
          <a:p>
            <a:r>
              <a:rPr lang="es-MX" sz="1400" dirty="0" smtClean="0"/>
              <a:t>Gestión Pública</a:t>
            </a:r>
            <a:endParaRPr lang="es-MX" sz="1400" dirty="0"/>
          </a:p>
        </p:txBody>
      </p:sp>
      <p:sp>
        <p:nvSpPr>
          <p:cNvPr id="7" name="6 Abrir llave"/>
          <p:cNvSpPr/>
          <p:nvPr/>
        </p:nvSpPr>
        <p:spPr bwMode="auto">
          <a:xfrm rot="5400000">
            <a:off x="4103948" y="2816932"/>
            <a:ext cx="288032" cy="5400600"/>
          </a:xfrm>
          <a:prstGeom prst="leftBrace">
            <a:avLst/>
          </a:prstGeom>
          <a:solidFill>
            <a:srgbClr val="FFFFFF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8028384" y="634125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16</a:t>
            </a: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446856" y="1052737"/>
            <a:ext cx="8229600" cy="2016224"/>
          </a:xfrm>
        </p:spPr>
        <p:txBody>
          <a:bodyPr/>
          <a:lstStyle/>
          <a:p>
            <a:r>
              <a:rPr lang="es-MX" sz="2000" b="1" dirty="0" smtClean="0"/>
              <a:t>Elementos clave del </a:t>
            </a:r>
            <a:r>
              <a:rPr lang="es-MX" sz="2000" b="1" i="1" dirty="0" smtClean="0"/>
              <a:t>Open </a:t>
            </a:r>
            <a:r>
              <a:rPr lang="es-MX" sz="2000" b="1" i="1" dirty="0" err="1" smtClean="0"/>
              <a:t>Government</a:t>
            </a:r>
            <a:r>
              <a:rPr lang="es-MX" sz="2000" b="1" i="1" dirty="0" smtClean="0"/>
              <a:t>:</a:t>
            </a:r>
          </a:p>
          <a:p>
            <a:pPr lvl="1"/>
            <a:r>
              <a:rPr lang="es-MX" sz="2000" dirty="0" smtClean="0"/>
              <a:t>Lucha contra la corrupción</a:t>
            </a:r>
          </a:p>
          <a:p>
            <a:pPr lvl="1"/>
            <a:r>
              <a:rPr lang="es-MX" sz="2000" dirty="0" smtClean="0"/>
              <a:t>Transparencia</a:t>
            </a:r>
          </a:p>
          <a:p>
            <a:pPr lvl="1"/>
            <a:r>
              <a:rPr lang="es-MX" sz="2000" dirty="0" smtClean="0"/>
              <a:t>Fortalecimiento de la participación social</a:t>
            </a:r>
          </a:p>
          <a:p>
            <a:pPr lvl="1"/>
            <a:r>
              <a:rPr lang="es-MX" sz="2000" dirty="0" smtClean="0"/>
              <a:t>Rendición de cuentas</a:t>
            </a:r>
          </a:p>
          <a:p>
            <a:pPr lvl="1"/>
            <a:endParaRPr lang="es-MX" sz="2000" dirty="0" smtClean="0"/>
          </a:p>
          <a:p>
            <a:pPr lvl="1"/>
            <a:endParaRPr lang="es-MX" sz="2000" dirty="0" smtClean="0"/>
          </a:p>
          <a:p>
            <a:pPr lvl="1">
              <a:buNone/>
            </a:pPr>
            <a:endParaRPr lang="es-MX" sz="2000" dirty="0"/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0" y="188640"/>
            <a:ext cx="5076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Iniciativa de Gobierno Abierto</a:t>
            </a:r>
            <a:endParaRPr lang="es-MX" sz="2800" dirty="0">
              <a:solidFill>
                <a:srgbClr val="7F7F7F"/>
              </a:solidFill>
              <a:latin typeface="Calibri" pitchFamily="34" charset="0"/>
              <a:cs typeface="Tahoma" pitchFamily="34" charset="0"/>
            </a:endParaRPr>
          </a:p>
        </p:txBody>
      </p:sp>
      <p:graphicFrame>
        <p:nvGraphicFramePr>
          <p:cNvPr id="5" name="4 Diagrama"/>
          <p:cNvGraphicFramePr/>
          <p:nvPr/>
        </p:nvGraphicFramePr>
        <p:xfrm>
          <a:off x="1307976" y="3140968"/>
          <a:ext cx="6936432" cy="2952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1763688" y="3460938"/>
            <a:ext cx="20882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Retos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8028384" y="6381328"/>
            <a:ext cx="6480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17</a:t>
            </a:r>
            <a:endParaRPr lang="es-MX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/>
          </p:nvPr>
        </p:nvSpPr>
        <p:spPr>
          <a:xfrm>
            <a:off x="251520" y="1196753"/>
            <a:ext cx="8640960" cy="4752527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s-MX" sz="2000" dirty="0" smtClean="0"/>
              <a:t>Reformar las leyes de adquisiciones (LAASSP) y de obras públicas (LOPSRM) a fin de incorporar las mejores </a:t>
            </a:r>
            <a:r>
              <a:rPr lang="es-MX" sz="2000" dirty="0" smtClean="0"/>
              <a:t>prácticas;</a:t>
            </a:r>
            <a:endParaRPr lang="es-MX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s-MX" sz="2000" dirty="0" smtClean="0"/>
              <a:t>Implantar un proceso de compras consolidadas y contratos marco, con los cuales evitar multiplicidad de procedimientos, diferencias de precios, riesgos de corrupción y, en general, </a:t>
            </a:r>
            <a:r>
              <a:rPr lang="es-MX" sz="2000" dirty="0" smtClean="0"/>
              <a:t>mejorar la eficiencia de los recursos </a:t>
            </a:r>
            <a:r>
              <a:rPr lang="es-MX" sz="2000" dirty="0" smtClean="0"/>
              <a:t>públicos;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MX" sz="2000" dirty="0" smtClean="0"/>
              <a:t>Rediseñar el sistema electrónico de contrataciones públicas (</a:t>
            </a:r>
            <a:r>
              <a:rPr lang="es-MX" sz="2000" dirty="0" err="1" smtClean="0"/>
              <a:t>Compranet</a:t>
            </a:r>
            <a:r>
              <a:rPr lang="es-MX" sz="2000" dirty="0" smtClean="0"/>
              <a:t>);</a:t>
            </a:r>
            <a:endParaRPr lang="es-MX" sz="2000" dirty="0" smtClean="0"/>
          </a:p>
          <a:p>
            <a:pPr marL="457200" lvl="0" indent="-457200">
              <a:buFont typeface="+mj-lt"/>
              <a:buAutoNum type="arabicPeriod"/>
            </a:pPr>
            <a:r>
              <a:rPr lang="es-MX" sz="2000" dirty="0" smtClean="0"/>
              <a:t>Establecer un sistema de indicadores </a:t>
            </a:r>
            <a:r>
              <a:rPr lang="es-MX" sz="2000" dirty="0" smtClean="0"/>
              <a:t>del sistema de contrataciones </a:t>
            </a:r>
            <a:r>
              <a:rPr lang="es-MX" sz="2000" dirty="0" smtClean="0"/>
              <a:t>públicas;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MX" sz="2000" dirty="0" smtClean="0"/>
              <a:t>Mejorar los mecanismos de resolución de </a:t>
            </a:r>
            <a:r>
              <a:rPr lang="es-MX" sz="2000" dirty="0" smtClean="0"/>
              <a:t>controversias, </a:t>
            </a:r>
            <a:r>
              <a:rPr lang="es-MX" sz="2000" dirty="0" smtClean="0"/>
              <a:t>y</a:t>
            </a:r>
          </a:p>
          <a:p>
            <a:pPr marL="457200" lvl="0" indent="-457200">
              <a:buFont typeface="+mj-lt"/>
              <a:buAutoNum type="arabicPeriod"/>
            </a:pPr>
            <a:r>
              <a:rPr lang="es-MX" sz="2000" dirty="0" smtClean="0"/>
              <a:t>Promover el apego a la legalidad por parte de los servidores públicos encargados de los procedimientos de contratación </a:t>
            </a:r>
            <a:r>
              <a:rPr lang="es-MX" sz="2000" dirty="0" smtClean="0"/>
              <a:t>pública.</a:t>
            </a:r>
          </a:p>
          <a:p>
            <a:pPr marL="914400" lvl="1" indent="-457200">
              <a:buFont typeface="+mj-lt"/>
              <a:buAutoNum type="arabicPeriod"/>
            </a:pPr>
            <a:endParaRPr lang="es-MX" sz="2000" dirty="0" smtClean="0"/>
          </a:p>
          <a:p>
            <a:pPr marL="914400" lvl="1" indent="-457200">
              <a:buFont typeface="+mj-lt"/>
              <a:buAutoNum type="arabicPeriod"/>
            </a:pPr>
            <a:endParaRPr lang="es-MX" sz="2000" dirty="0"/>
          </a:p>
        </p:txBody>
      </p:sp>
      <p:sp>
        <p:nvSpPr>
          <p:cNvPr id="3" name="2 CuadroTexto"/>
          <p:cNvSpPr txBox="1">
            <a:spLocks noChangeArrowheads="1"/>
          </p:cNvSpPr>
          <p:nvPr/>
        </p:nvSpPr>
        <p:spPr bwMode="auto">
          <a:xfrm>
            <a:off x="0" y="188640"/>
            <a:ext cx="507605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2800" dirty="0" smtClean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Líneas de acción</a:t>
            </a:r>
            <a:endParaRPr lang="es-MX" sz="2800" dirty="0">
              <a:solidFill>
                <a:srgbClr val="7F7F7F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8028384" y="638132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18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0722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30723" name="2 CuadroTexto"/>
          <p:cNvSpPr txBox="1">
            <a:spLocks noChangeArrowheads="1"/>
          </p:cNvSpPr>
          <p:nvPr/>
        </p:nvSpPr>
        <p:spPr bwMode="auto">
          <a:xfrm>
            <a:off x="0" y="0"/>
            <a:ext cx="485775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Gestión de las contrataciones </a:t>
            </a:r>
          </a:p>
          <a:p>
            <a:r>
              <a:rPr lang="es-MX" sz="2800" dirty="0" smtClean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Públicas</a:t>
            </a:r>
            <a:endParaRPr lang="es-MX" sz="2800" dirty="0">
              <a:solidFill>
                <a:srgbClr val="7F7F7F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30724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50825" y="3860800"/>
            <a:ext cx="2520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buFontTx/>
              <a:buChar char="•"/>
              <a:defRPr/>
            </a:pPr>
            <a:r>
              <a:rPr lang="es-MX" sz="1800"/>
              <a:t>Obstaculiza </a:t>
            </a:r>
          </a:p>
          <a:p>
            <a:pPr>
              <a:defRPr/>
            </a:pPr>
            <a:r>
              <a:rPr lang="es-MX" sz="1800"/>
              <a:t>crecimiento</a:t>
            </a:r>
          </a:p>
          <a:p>
            <a:pPr>
              <a:buFontTx/>
              <a:buChar char="•"/>
              <a:defRPr/>
            </a:pPr>
            <a:endParaRPr lang="es-MX" sz="1800"/>
          </a:p>
          <a:p>
            <a:pPr>
              <a:buFontTx/>
              <a:buChar char="•"/>
              <a:defRPr/>
            </a:pPr>
            <a:r>
              <a:rPr lang="es-MX" sz="1800"/>
              <a:t>Riesgo de opacidad</a:t>
            </a:r>
          </a:p>
          <a:p>
            <a:pPr>
              <a:defRPr/>
            </a:pPr>
            <a:r>
              <a:rPr lang="es-MX" sz="1800"/>
              <a:t>y corrupción</a:t>
            </a:r>
            <a:endParaRPr lang="es-ES" sz="1800"/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6154738" y="620713"/>
            <a:ext cx="2520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buFontTx/>
              <a:buChar char="•"/>
              <a:defRPr/>
            </a:pPr>
            <a:r>
              <a:rPr lang="es-MX" sz="1800"/>
              <a:t>Mejores servicios </a:t>
            </a:r>
          </a:p>
          <a:p>
            <a:pPr algn="ctr">
              <a:defRPr/>
            </a:pPr>
            <a:r>
              <a:rPr lang="es-MX" sz="1800"/>
              <a:t>a la comunidad</a:t>
            </a:r>
          </a:p>
          <a:p>
            <a:pPr algn="ctr">
              <a:buFontTx/>
              <a:buChar char="•"/>
              <a:defRPr/>
            </a:pPr>
            <a:endParaRPr lang="es-MX" sz="1800"/>
          </a:p>
          <a:p>
            <a:pPr algn="ctr">
              <a:buFontTx/>
              <a:buChar char="•"/>
              <a:defRPr/>
            </a:pPr>
            <a:r>
              <a:rPr lang="es-MX" sz="1800"/>
              <a:t>Dinamiza crecimiento </a:t>
            </a:r>
          </a:p>
          <a:p>
            <a:pPr algn="ctr">
              <a:defRPr/>
            </a:pPr>
            <a:r>
              <a:rPr lang="es-MX" sz="1800"/>
              <a:t>económico</a:t>
            </a:r>
          </a:p>
          <a:p>
            <a:pPr algn="ctr">
              <a:buFontTx/>
              <a:buChar char="•"/>
              <a:defRPr/>
            </a:pPr>
            <a:endParaRPr lang="es-MX" sz="1800"/>
          </a:p>
          <a:p>
            <a:pPr algn="ctr">
              <a:buFontTx/>
              <a:buChar char="•"/>
              <a:defRPr/>
            </a:pPr>
            <a:r>
              <a:rPr lang="es-MX" sz="1800"/>
              <a:t>Incrementa confianza</a:t>
            </a:r>
            <a:endParaRPr lang="es-ES" sz="1800"/>
          </a:p>
        </p:txBody>
      </p:sp>
      <p:sp>
        <p:nvSpPr>
          <p:cNvPr id="30727" name="AutoShape 16"/>
          <p:cNvSpPr>
            <a:spLocks noEditPoints="1" noChangeArrowheads="1"/>
          </p:cNvSpPr>
          <p:nvPr/>
        </p:nvSpPr>
        <p:spPr bwMode="auto">
          <a:xfrm>
            <a:off x="1908175" y="1700213"/>
            <a:ext cx="3743325" cy="2952750"/>
          </a:xfrm>
          <a:custGeom>
            <a:avLst/>
            <a:gdLst>
              <a:gd name="T0" fmla="*/ 1871663 w 21600"/>
              <a:gd name="T1" fmla="*/ 0 h 21600"/>
              <a:gd name="T2" fmla="*/ 3743325 w 21600"/>
              <a:gd name="T3" fmla="*/ 1476375 h 21600"/>
              <a:gd name="T4" fmla="*/ 1871663 w 21600"/>
              <a:gd name="T5" fmla="*/ 2952750 h 21600"/>
              <a:gd name="T6" fmla="*/ 0 w 21600"/>
              <a:gd name="T7" fmla="*/ 1476375 h 21600"/>
              <a:gd name="T8" fmla="*/ 0 60000 65536"/>
              <a:gd name="T9" fmla="*/ 0 60000 65536"/>
              <a:gd name="T10" fmla="*/ 0 60000 65536"/>
              <a:gd name="T11" fmla="*/ 0 60000 65536"/>
              <a:gd name="T12" fmla="*/ 4374 w 21600"/>
              <a:gd name="T13" fmla="*/ 3964 h 21600"/>
              <a:gd name="T14" fmla="*/ 17841 w 21600"/>
              <a:gd name="T15" fmla="*/ 176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689" y="1725"/>
                </a:moveTo>
                <a:lnTo>
                  <a:pt x="10304" y="85"/>
                </a:lnTo>
                <a:lnTo>
                  <a:pt x="11637" y="85"/>
                </a:lnTo>
                <a:lnTo>
                  <a:pt x="12303" y="1777"/>
                </a:lnTo>
                <a:lnTo>
                  <a:pt x="13072" y="1931"/>
                </a:lnTo>
                <a:lnTo>
                  <a:pt x="14303" y="598"/>
                </a:lnTo>
                <a:lnTo>
                  <a:pt x="15533" y="1110"/>
                </a:lnTo>
                <a:lnTo>
                  <a:pt x="15584" y="2905"/>
                </a:lnTo>
                <a:lnTo>
                  <a:pt x="16405" y="3520"/>
                </a:lnTo>
                <a:lnTo>
                  <a:pt x="17891" y="2751"/>
                </a:lnTo>
                <a:lnTo>
                  <a:pt x="18917" y="3674"/>
                </a:lnTo>
                <a:lnTo>
                  <a:pt x="18199" y="5314"/>
                </a:lnTo>
                <a:lnTo>
                  <a:pt x="18763" y="6083"/>
                </a:lnTo>
                <a:lnTo>
                  <a:pt x="20403" y="6032"/>
                </a:lnTo>
                <a:lnTo>
                  <a:pt x="20865" y="7211"/>
                </a:lnTo>
                <a:lnTo>
                  <a:pt x="19737" y="8185"/>
                </a:lnTo>
                <a:lnTo>
                  <a:pt x="20096" y="9723"/>
                </a:lnTo>
                <a:lnTo>
                  <a:pt x="21634" y="10287"/>
                </a:lnTo>
                <a:lnTo>
                  <a:pt x="21582" y="11620"/>
                </a:lnTo>
                <a:lnTo>
                  <a:pt x="20147" y="12184"/>
                </a:lnTo>
                <a:lnTo>
                  <a:pt x="19942" y="13158"/>
                </a:lnTo>
                <a:lnTo>
                  <a:pt x="21070" y="14234"/>
                </a:lnTo>
                <a:lnTo>
                  <a:pt x="20608" y="15362"/>
                </a:lnTo>
                <a:lnTo>
                  <a:pt x="19019" y="15465"/>
                </a:lnTo>
                <a:lnTo>
                  <a:pt x="18404" y="16439"/>
                </a:lnTo>
                <a:lnTo>
                  <a:pt x="19122" y="17925"/>
                </a:lnTo>
                <a:lnTo>
                  <a:pt x="18096" y="18797"/>
                </a:lnTo>
                <a:lnTo>
                  <a:pt x="16763" y="18284"/>
                </a:lnTo>
                <a:lnTo>
                  <a:pt x="15431" y="19002"/>
                </a:lnTo>
                <a:lnTo>
                  <a:pt x="15277" y="20848"/>
                </a:lnTo>
                <a:lnTo>
                  <a:pt x="14149" y="21155"/>
                </a:lnTo>
                <a:lnTo>
                  <a:pt x="13021" y="19925"/>
                </a:lnTo>
                <a:lnTo>
                  <a:pt x="12252" y="20181"/>
                </a:lnTo>
                <a:lnTo>
                  <a:pt x="11739" y="21668"/>
                </a:lnTo>
                <a:lnTo>
                  <a:pt x="10201" y="21668"/>
                </a:lnTo>
                <a:lnTo>
                  <a:pt x="9740" y="20130"/>
                </a:lnTo>
                <a:lnTo>
                  <a:pt x="8253" y="19771"/>
                </a:lnTo>
                <a:lnTo>
                  <a:pt x="7125" y="21001"/>
                </a:lnTo>
                <a:lnTo>
                  <a:pt x="5895" y="20489"/>
                </a:lnTo>
                <a:lnTo>
                  <a:pt x="5946" y="18592"/>
                </a:lnTo>
                <a:lnTo>
                  <a:pt x="5177" y="18131"/>
                </a:lnTo>
                <a:lnTo>
                  <a:pt x="3383" y="18848"/>
                </a:lnTo>
                <a:lnTo>
                  <a:pt x="2614" y="17874"/>
                </a:lnTo>
                <a:lnTo>
                  <a:pt x="3383" y="16182"/>
                </a:lnTo>
                <a:lnTo>
                  <a:pt x="2922" y="15465"/>
                </a:lnTo>
                <a:lnTo>
                  <a:pt x="922" y="15516"/>
                </a:lnTo>
                <a:lnTo>
                  <a:pt x="512" y="14234"/>
                </a:lnTo>
                <a:lnTo>
                  <a:pt x="1948" y="12901"/>
                </a:lnTo>
                <a:lnTo>
                  <a:pt x="1896" y="12184"/>
                </a:lnTo>
                <a:lnTo>
                  <a:pt x="0" y="11415"/>
                </a:lnTo>
                <a:lnTo>
                  <a:pt x="51" y="10031"/>
                </a:lnTo>
                <a:lnTo>
                  <a:pt x="1948" y="9313"/>
                </a:lnTo>
                <a:lnTo>
                  <a:pt x="2101" y="8595"/>
                </a:lnTo>
                <a:lnTo>
                  <a:pt x="615" y="7160"/>
                </a:lnTo>
                <a:lnTo>
                  <a:pt x="1127" y="5878"/>
                </a:lnTo>
                <a:lnTo>
                  <a:pt x="3178" y="5981"/>
                </a:lnTo>
                <a:lnTo>
                  <a:pt x="3588" y="5417"/>
                </a:lnTo>
                <a:lnTo>
                  <a:pt x="2819" y="3520"/>
                </a:lnTo>
                <a:lnTo>
                  <a:pt x="3742" y="2597"/>
                </a:lnTo>
                <a:lnTo>
                  <a:pt x="5536" y="3417"/>
                </a:lnTo>
                <a:lnTo>
                  <a:pt x="6049" y="3058"/>
                </a:lnTo>
                <a:lnTo>
                  <a:pt x="6100" y="1264"/>
                </a:lnTo>
                <a:lnTo>
                  <a:pt x="7228" y="700"/>
                </a:lnTo>
                <a:lnTo>
                  <a:pt x="8510" y="2033"/>
                </a:lnTo>
                <a:lnTo>
                  <a:pt x="9689" y="1725"/>
                </a:lnTo>
                <a:close/>
                <a:moveTo>
                  <a:pt x="10817" y="14422"/>
                </a:moveTo>
                <a:lnTo>
                  <a:pt x="11175" y="14388"/>
                </a:lnTo>
                <a:lnTo>
                  <a:pt x="11534" y="14354"/>
                </a:lnTo>
                <a:lnTo>
                  <a:pt x="11893" y="14268"/>
                </a:lnTo>
                <a:lnTo>
                  <a:pt x="12218" y="14166"/>
                </a:lnTo>
                <a:lnTo>
                  <a:pt x="12508" y="13995"/>
                </a:lnTo>
                <a:lnTo>
                  <a:pt x="12816" y="13807"/>
                </a:lnTo>
                <a:lnTo>
                  <a:pt x="13106" y="13602"/>
                </a:lnTo>
                <a:lnTo>
                  <a:pt x="13329" y="13380"/>
                </a:lnTo>
                <a:lnTo>
                  <a:pt x="13568" y="13106"/>
                </a:lnTo>
                <a:lnTo>
                  <a:pt x="13790" y="12850"/>
                </a:lnTo>
                <a:lnTo>
                  <a:pt x="13961" y="12560"/>
                </a:lnTo>
                <a:lnTo>
                  <a:pt x="14115" y="12269"/>
                </a:lnTo>
                <a:lnTo>
                  <a:pt x="14217" y="11927"/>
                </a:lnTo>
                <a:lnTo>
                  <a:pt x="14320" y="11568"/>
                </a:lnTo>
                <a:lnTo>
                  <a:pt x="14388" y="11210"/>
                </a:lnTo>
                <a:lnTo>
                  <a:pt x="14388" y="10851"/>
                </a:lnTo>
                <a:lnTo>
                  <a:pt x="14388" y="10492"/>
                </a:lnTo>
                <a:lnTo>
                  <a:pt x="14320" y="10133"/>
                </a:lnTo>
                <a:lnTo>
                  <a:pt x="14217" y="9808"/>
                </a:lnTo>
                <a:lnTo>
                  <a:pt x="14115" y="9467"/>
                </a:lnTo>
                <a:lnTo>
                  <a:pt x="13961" y="9142"/>
                </a:lnTo>
                <a:lnTo>
                  <a:pt x="13790" y="8851"/>
                </a:lnTo>
                <a:lnTo>
                  <a:pt x="13568" y="8595"/>
                </a:lnTo>
                <a:lnTo>
                  <a:pt x="13329" y="8322"/>
                </a:lnTo>
                <a:lnTo>
                  <a:pt x="13106" y="8100"/>
                </a:lnTo>
                <a:lnTo>
                  <a:pt x="12816" y="7894"/>
                </a:lnTo>
                <a:lnTo>
                  <a:pt x="12508" y="7741"/>
                </a:lnTo>
                <a:lnTo>
                  <a:pt x="12218" y="7570"/>
                </a:lnTo>
                <a:lnTo>
                  <a:pt x="11893" y="7433"/>
                </a:lnTo>
                <a:lnTo>
                  <a:pt x="11534" y="7382"/>
                </a:lnTo>
                <a:lnTo>
                  <a:pt x="11175" y="7313"/>
                </a:lnTo>
                <a:lnTo>
                  <a:pt x="10817" y="7313"/>
                </a:lnTo>
                <a:lnTo>
                  <a:pt x="10441" y="7313"/>
                </a:lnTo>
                <a:lnTo>
                  <a:pt x="10082" y="7382"/>
                </a:lnTo>
                <a:lnTo>
                  <a:pt x="9757" y="7433"/>
                </a:lnTo>
                <a:lnTo>
                  <a:pt x="9432" y="7570"/>
                </a:lnTo>
                <a:lnTo>
                  <a:pt x="9142" y="7741"/>
                </a:lnTo>
                <a:lnTo>
                  <a:pt x="8834" y="7894"/>
                </a:lnTo>
                <a:lnTo>
                  <a:pt x="8544" y="8100"/>
                </a:lnTo>
                <a:lnTo>
                  <a:pt x="8287" y="8322"/>
                </a:lnTo>
                <a:lnTo>
                  <a:pt x="8048" y="8595"/>
                </a:lnTo>
                <a:lnTo>
                  <a:pt x="7860" y="8851"/>
                </a:lnTo>
                <a:lnTo>
                  <a:pt x="7689" y="9142"/>
                </a:lnTo>
                <a:lnTo>
                  <a:pt x="7536" y="9467"/>
                </a:lnTo>
                <a:lnTo>
                  <a:pt x="7399" y="9808"/>
                </a:lnTo>
                <a:lnTo>
                  <a:pt x="7331" y="10133"/>
                </a:lnTo>
                <a:lnTo>
                  <a:pt x="7262" y="10492"/>
                </a:lnTo>
                <a:lnTo>
                  <a:pt x="7262" y="10851"/>
                </a:lnTo>
                <a:lnTo>
                  <a:pt x="7262" y="11210"/>
                </a:lnTo>
                <a:lnTo>
                  <a:pt x="7331" y="11568"/>
                </a:lnTo>
                <a:lnTo>
                  <a:pt x="7399" y="11927"/>
                </a:lnTo>
                <a:lnTo>
                  <a:pt x="7536" y="12269"/>
                </a:lnTo>
                <a:lnTo>
                  <a:pt x="7689" y="12560"/>
                </a:lnTo>
                <a:lnTo>
                  <a:pt x="7860" y="12850"/>
                </a:lnTo>
                <a:lnTo>
                  <a:pt x="8048" y="13106"/>
                </a:lnTo>
                <a:lnTo>
                  <a:pt x="8287" y="13380"/>
                </a:lnTo>
                <a:lnTo>
                  <a:pt x="8544" y="13602"/>
                </a:lnTo>
                <a:lnTo>
                  <a:pt x="8834" y="13807"/>
                </a:lnTo>
                <a:lnTo>
                  <a:pt x="9142" y="13995"/>
                </a:lnTo>
                <a:lnTo>
                  <a:pt x="9432" y="14166"/>
                </a:lnTo>
                <a:lnTo>
                  <a:pt x="9757" y="14268"/>
                </a:lnTo>
                <a:lnTo>
                  <a:pt x="10082" y="14354"/>
                </a:lnTo>
                <a:lnTo>
                  <a:pt x="10441" y="14388"/>
                </a:lnTo>
                <a:lnTo>
                  <a:pt x="10817" y="14422"/>
                </a:lnTo>
                <a:close/>
              </a:path>
            </a:pathLst>
          </a:custGeom>
          <a:solidFill>
            <a:srgbClr val="C0C0C0"/>
          </a:solidFill>
          <a:ln w="9525">
            <a:miter lim="800000"/>
            <a:headEnd/>
            <a:tailEnd/>
          </a:ln>
          <a:scene3d>
            <a:camera prst="legacyPerspectiveFront">
              <a:rot lat="20099998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C0C0C0"/>
            </a:extrusionClr>
          </a:sp3d>
        </p:spPr>
        <p:txBody>
          <a:bodyPr>
            <a:flatTx/>
          </a:bodyPr>
          <a:lstStyle/>
          <a:p>
            <a:endParaRPr lang="es-MX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995738" y="5373688"/>
            <a:ext cx="1800225" cy="36036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/>
              <a:t>ineficiente</a:t>
            </a:r>
            <a:endParaRPr lang="es-ES"/>
          </a:p>
        </p:txBody>
      </p:sp>
      <p:sp>
        <p:nvSpPr>
          <p:cNvPr id="11" name="Rectangle 23"/>
          <p:cNvSpPr>
            <a:spLocks noChangeArrowheads="1"/>
          </p:cNvSpPr>
          <p:nvPr/>
        </p:nvSpPr>
        <p:spPr bwMode="auto">
          <a:xfrm>
            <a:off x="2555875" y="981075"/>
            <a:ext cx="1800225" cy="3603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/>
              <a:t>eficiente</a:t>
            </a:r>
            <a:endParaRPr lang="es-ES"/>
          </a:p>
        </p:txBody>
      </p:sp>
      <p:sp>
        <p:nvSpPr>
          <p:cNvPr id="12" name="AutoShape 25"/>
          <p:cNvSpPr>
            <a:spLocks noChangeArrowheads="1"/>
          </p:cNvSpPr>
          <p:nvPr/>
        </p:nvSpPr>
        <p:spPr bwMode="auto">
          <a:xfrm>
            <a:off x="4140200" y="1341438"/>
            <a:ext cx="1655763" cy="431800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3" name="AutoShape 26"/>
          <p:cNvSpPr>
            <a:spLocks noChangeArrowheads="1"/>
          </p:cNvSpPr>
          <p:nvPr/>
        </p:nvSpPr>
        <p:spPr bwMode="auto">
          <a:xfrm flipH="1">
            <a:off x="2555875" y="4743450"/>
            <a:ext cx="1728788" cy="485775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4" name="Rectangle 28"/>
          <p:cNvSpPr>
            <a:spLocks noChangeArrowheads="1"/>
          </p:cNvSpPr>
          <p:nvPr/>
        </p:nvSpPr>
        <p:spPr bwMode="auto">
          <a:xfrm>
            <a:off x="3132138" y="2565400"/>
            <a:ext cx="1800225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endParaRPr lang="es-MX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3132138" y="2565400"/>
            <a:ext cx="19446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MX" sz="2400"/>
              <a:t>8%-10% PIB</a:t>
            </a:r>
            <a:endParaRPr lang="es-ES" sz="2400"/>
          </a:p>
        </p:txBody>
      </p:sp>
      <p:sp>
        <p:nvSpPr>
          <p:cNvPr id="16" name="15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ChangeArrowheads="1"/>
          </p:cNvSpPr>
          <p:nvPr/>
        </p:nvSpPr>
        <p:spPr bwMode="auto">
          <a:xfrm>
            <a:off x="-252413" y="188913"/>
            <a:ext cx="4608513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>
              <a:lnSpc>
                <a:spcPct val="90000"/>
              </a:lnSpc>
              <a:buClr>
                <a:schemeClr val="tx2"/>
              </a:buClr>
              <a:buSzPct val="75000"/>
              <a:buFont typeface="Wingdings" pitchFamily="2" charset="2"/>
              <a:buNone/>
              <a:defRPr/>
            </a:pPr>
            <a:r>
              <a:rPr lang="es-ES_tradnl" sz="2800" dirty="0" smtClean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Beneficios</a:t>
            </a:r>
            <a:endParaRPr lang="es-ES_tradnl" sz="2800" dirty="0">
              <a:solidFill>
                <a:srgbClr val="7F7F7F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249238" y="4716463"/>
            <a:ext cx="6180137" cy="1393825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800" dirty="0">
                <a:latin typeface="Calibri" pitchFamily="34" charset="0"/>
              </a:rPr>
              <a:t>Reducción de tiempos de adquisición de hasta un</a:t>
            </a:r>
            <a:r>
              <a:rPr lang="es-MX" sz="1800" dirty="0">
                <a:solidFill>
                  <a:srgbClr val="92D050"/>
                </a:solidFill>
                <a:latin typeface="Calibri" pitchFamily="34" charset="0"/>
              </a:rPr>
              <a:t> </a:t>
            </a:r>
            <a:r>
              <a:rPr lang="es-MX" sz="1800" b="1" dirty="0">
                <a:solidFill>
                  <a:srgbClr val="660066"/>
                </a:solidFill>
                <a:latin typeface="Calibri" pitchFamily="34" charset="0"/>
              </a:rPr>
              <a:t>95%</a:t>
            </a:r>
          </a:p>
          <a:p>
            <a:pPr marL="177800" indent="-1778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800" dirty="0">
                <a:latin typeface="Calibri" pitchFamily="34" charset="0"/>
              </a:rPr>
              <a:t>Reducción de </a:t>
            </a:r>
            <a:r>
              <a:rPr lang="es-MX" sz="1800" b="1" dirty="0">
                <a:solidFill>
                  <a:srgbClr val="660066"/>
                </a:solidFill>
                <a:latin typeface="Calibri" pitchFamily="34" charset="0"/>
              </a:rPr>
              <a:t>costos de transacción</a:t>
            </a:r>
          </a:p>
          <a:p>
            <a:pPr marL="177800" indent="-1778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800" dirty="0">
                <a:latin typeface="Calibri" pitchFamily="34" charset="0"/>
              </a:rPr>
              <a:t>Incremento de la </a:t>
            </a:r>
            <a:r>
              <a:rPr lang="es-MX" sz="1800" b="1" dirty="0">
                <a:solidFill>
                  <a:srgbClr val="660066"/>
                </a:solidFill>
                <a:latin typeface="Calibri" pitchFamily="34" charset="0"/>
              </a:rPr>
              <a:t>competencia</a:t>
            </a:r>
            <a:r>
              <a:rPr lang="es-MX" sz="1800" dirty="0">
                <a:solidFill>
                  <a:srgbClr val="660066"/>
                </a:solidFill>
                <a:latin typeface="Calibri" pitchFamily="34" charset="0"/>
              </a:rPr>
              <a:t> y </a:t>
            </a:r>
            <a:r>
              <a:rPr lang="es-MX" sz="1800" b="1" dirty="0">
                <a:solidFill>
                  <a:srgbClr val="660066"/>
                </a:solidFill>
                <a:latin typeface="Calibri" pitchFamily="34" charset="0"/>
              </a:rPr>
              <a:t>transparencia</a:t>
            </a:r>
          </a:p>
          <a:p>
            <a:pPr marL="177800" indent="-177800" algn="just">
              <a:lnSpc>
                <a:spcPct val="80000"/>
              </a:lnSpc>
              <a:spcBef>
                <a:spcPct val="50000"/>
              </a:spcBef>
              <a:buFontTx/>
              <a:buChar char="•"/>
            </a:pPr>
            <a:r>
              <a:rPr lang="es-MX" sz="1800" b="1" dirty="0">
                <a:solidFill>
                  <a:srgbClr val="660066"/>
                </a:solidFill>
                <a:latin typeface="Calibri" pitchFamily="34" charset="0"/>
              </a:rPr>
              <a:t>Eficiencia</a:t>
            </a:r>
            <a:r>
              <a:rPr lang="es-MX" sz="1800" b="1" dirty="0">
                <a:solidFill>
                  <a:srgbClr val="BF1E0D"/>
                </a:solidFill>
                <a:latin typeface="Calibri" pitchFamily="34" charset="0"/>
              </a:rPr>
              <a:t> </a:t>
            </a:r>
            <a:r>
              <a:rPr lang="es-MX" sz="1800" dirty="0">
                <a:latin typeface="Calibri" pitchFamily="34" charset="0"/>
              </a:rPr>
              <a:t>en los procedimientos</a:t>
            </a:r>
            <a:endParaRPr lang="es-ES" sz="1800" dirty="0">
              <a:latin typeface="Calibri" pitchFamily="34" charset="0"/>
            </a:endParaRPr>
          </a:p>
        </p:txBody>
      </p:sp>
      <p:sp>
        <p:nvSpPr>
          <p:cNvPr id="25604" name="Rectangle 8"/>
          <p:cNvSpPr>
            <a:spLocks noChangeArrowheads="1"/>
          </p:cNvSpPr>
          <p:nvPr/>
        </p:nvSpPr>
        <p:spPr bwMode="auto">
          <a:xfrm>
            <a:off x="6988175" y="2357438"/>
            <a:ext cx="1314450" cy="400050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660066"/>
                </a:solidFill>
                <a:latin typeface="Calibri" pitchFamily="34" charset="0"/>
              </a:rPr>
              <a:t>101.5 </a:t>
            </a:r>
            <a:r>
              <a:rPr lang="es-MX" b="1" dirty="0" err="1">
                <a:solidFill>
                  <a:srgbClr val="660066"/>
                </a:solidFill>
                <a:latin typeface="Calibri" pitchFamily="34" charset="0"/>
              </a:rPr>
              <a:t>mdp</a:t>
            </a:r>
            <a:endParaRPr lang="es-ES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5605" name="Rectangle 9"/>
          <p:cNvSpPr>
            <a:spLocks noChangeArrowheads="1"/>
          </p:cNvSpPr>
          <p:nvPr/>
        </p:nvSpPr>
        <p:spPr bwMode="auto">
          <a:xfrm>
            <a:off x="6988175" y="3149600"/>
            <a:ext cx="1314450" cy="400050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660066"/>
                </a:solidFill>
                <a:latin typeface="Calibri" pitchFamily="34" charset="0"/>
              </a:rPr>
              <a:t>344.5 </a:t>
            </a:r>
            <a:r>
              <a:rPr lang="es-MX" b="1" dirty="0" err="1">
                <a:solidFill>
                  <a:srgbClr val="660066"/>
                </a:solidFill>
                <a:latin typeface="Calibri" pitchFamily="34" charset="0"/>
              </a:rPr>
              <a:t>mdp</a:t>
            </a:r>
            <a:endParaRPr lang="es-ES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5606" name="Rectangle 11"/>
          <p:cNvSpPr>
            <a:spLocks noChangeArrowheads="1"/>
          </p:cNvSpPr>
          <p:nvPr/>
        </p:nvSpPr>
        <p:spPr bwMode="auto">
          <a:xfrm>
            <a:off x="6988175" y="3868738"/>
            <a:ext cx="1311275" cy="400050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b="1" dirty="0">
                <a:solidFill>
                  <a:srgbClr val="660066"/>
                </a:solidFill>
                <a:latin typeface="Calibri" pitchFamily="34" charset="0"/>
              </a:rPr>
              <a:t>3,050 </a:t>
            </a:r>
            <a:r>
              <a:rPr lang="es-MX" b="1" dirty="0" err="1">
                <a:solidFill>
                  <a:srgbClr val="660066"/>
                </a:solidFill>
                <a:latin typeface="Calibri" pitchFamily="34" charset="0"/>
              </a:rPr>
              <a:t>mdp</a:t>
            </a:r>
            <a:endParaRPr lang="es-ES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5607" name="Rectangle 12"/>
          <p:cNvSpPr>
            <a:spLocks noChangeArrowheads="1"/>
          </p:cNvSpPr>
          <p:nvPr/>
        </p:nvSpPr>
        <p:spPr bwMode="auto">
          <a:xfrm>
            <a:off x="6772275" y="4481513"/>
            <a:ext cx="1536700" cy="461962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MX" sz="2400" b="1">
                <a:solidFill>
                  <a:srgbClr val="660066"/>
                </a:solidFill>
                <a:latin typeface="Calibri" pitchFamily="34" charset="0"/>
              </a:rPr>
              <a:t>3,496 mdp</a:t>
            </a:r>
            <a:endParaRPr lang="es-ES" sz="2400" b="1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6572250" y="4481513"/>
            <a:ext cx="1871663" cy="0"/>
          </a:xfrm>
          <a:prstGeom prst="line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/>
          <a:lstStyle/>
          <a:p>
            <a:pPr>
              <a:defRPr/>
            </a:pPr>
            <a:endParaRPr lang="en-US">
              <a:solidFill>
                <a:srgbClr val="92D050"/>
              </a:solidFill>
            </a:endParaRPr>
          </a:p>
        </p:txBody>
      </p:sp>
      <p:sp>
        <p:nvSpPr>
          <p:cNvPr id="25609" name="Rectangle 14"/>
          <p:cNvSpPr>
            <a:spLocks noChangeArrowheads="1"/>
          </p:cNvSpPr>
          <p:nvPr/>
        </p:nvSpPr>
        <p:spPr bwMode="auto">
          <a:xfrm>
            <a:off x="5713413" y="3897313"/>
            <a:ext cx="2430462" cy="396875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>
                <a:solidFill>
                  <a:srgbClr val="660066"/>
                </a:solidFill>
                <a:latin typeface="Calibri" pitchFamily="34" charset="0"/>
              </a:rPr>
              <a:t>OSD</a:t>
            </a:r>
            <a:endParaRPr lang="es-ES" b="1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5610" name="Rectangle 17"/>
          <p:cNvSpPr>
            <a:spLocks noChangeArrowheads="1"/>
          </p:cNvSpPr>
          <p:nvPr/>
        </p:nvSpPr>
        <p:spPr bwMode="auto">
          <a:xfrm>
            <a:off x="5713413" y="3157538"/>
            <a:ext cx="2430462" cy="396875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>
                <a:solidFill>
                  <a:srgbClr val="660066"/>
                </a:solidFill>
                <a:latin typeface="Calibri" pitchFamily="34" charset="0"/>
              </a:rPr>
              <a:t>CC</a:t>
            </a:r>
            <a:endParaRPr lang="es-ES" b="1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5611" name="Rectangle 18"/>
          <p:cNvSpPr>
            <a:spLocks noChangeArrowheads="1"/>
          </p:cNvSpPr>
          <p:nvPr/>
        </p:nvSpPr>
        <p:spPr bwMode="auto">
          <a:xfrm>
            <a:off x="5713413" y="2365375"/>
            <a:ext cx="2430462" cy="396875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b="1" dirty="0">
                <a:solidFill>
                  <a:srgbClr val="660066"/>
                </a:solidFill>
                <a:latin typeface="Calibri" pitchFamily="34" charset="0"/>
              </a:rPr>
              <a:t>CM</a:t>
            </a:r>
            <a:endParaRPr lang="es-ES" b="1" dirty="0">
              <a:solidFill>
                <a:srgbClr val="660066"/>
              </a:solidFill>
              <a:latin typeface="Calibri" pitchFamily="34" charset="0"/>
            </a:endParaRPr>
          </a:p>
        </p:txBody>
      </p:sp>
      <p:sp>
        <p:nvSpPr>
          <p:cNvPr id="25612" name="Rectangle 20"/>
          <p:cNvSpPr>
            <a:spLocks noChangeArrowheads="1"/>
          </p:cNvSpPr>
          <p:nvPr/>
        </p:nvSpPr>
        <p:spPr bwMode="auto">
          <a:xfrm>
            <a:off x="5999163" y="1928813"/>
            <a:ext cx="2430462" cy="369887"/>
          </a:xfrm>
          <a:prstGeom prst="rect">
            <a:avLst/>
          </a:prstGeom>
          <a:noFill/>
          <a:ln w="15875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1800" i="1">
                <a:latin typeface="Calibri" pitchFamily="34" charset="0"/>
              </a:rPr>
              <a:t>(2T 2009 – 1T 2011)</a:t>
            </a:r>
            <a:endParaRPr lang="es-ES" sz="1800" i="1">
              <a:latin typeface="Calibri" pitchFamily="34" charset="0"/>
            </a:endParaRPr>
          </a:p>
        </p:txBody>
      </p:sp>
      <p:sp>
        <p:nvSpPr>
          <p:cNvPr id="25613" name="Text Box 21"/>
          <p:cNvSpPr txBox="1">
            <a:spLocks noChangeArrowheads="1"/>
          </p:cNvSpPr>
          <p:nvPr/>
        </p:nvSpPr>
        <p:spPr bwMode="auto">
          <a:xfrm>
            <a:off x="219075" y="1057275"/>
            <a:ext cx="8496300" cy="92551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MX" sz="1800" dirty="0">
                <a:latin typeface="Calibri" pitchFamily="34" charset="0"/>
              </a:rPr>
              <a:t>Durante 2010 la APF tuvo ahorros por </a:t>
            </a:r>
            <a:r>
              <a:rPr lang="es-MX" sz="1800" b="1" dirty="0">
                <a:solidFill>
                  <a:srgbClr val="660066"/>
                </a:solidFill>
                <a:latin typeface="Calibri" pitchFamily="34" charset="0"/>
              </a:rPr>
              <a:t>19,406.4 </a:t>
            </a:r>
            <a:r>
              <a:rPr lang="es-MX" sz="1800" b="1" dirty="0" err="1">
                <a:solidFill>
                  <a:srgbClr val="660066"/>
                </a:solidFill>
                <a:latin typeface="Calibri" pitchFamily="34" charset="0"/>
              </a:rPr>
              <a:t>mdp</a:t>
            </a:r>
            <a:r>
              <a:rPr lang="es-MX" sz="1800" dirty="0">
                <a:solidFill>
                  <a:srgbClr val="660066"/>
                </a:solidFill>
                <a:latin typeface="Calibri" pitchFamily="34" charset="0"/>
              </a:rPr>
              <a:t> </a:t>
            </a:r>
            <a:r>
              <a:rPr lang="es-MX" sz="1800" dirty="0">
                <a:latin typeface="Calibri" pitchFamily="34" charset="0"/>
              </a:rPr>
              <a:t>en las adquisiciones y la operación de las dependencias y entidades. Específicamente,  a través de la instrumentación de estrategias de contratación se obtuvo:</a:t>
            </a:r>
            <a:endParaRPr lang="es-ES" sz="1800" dirty="0">
              <a:latin typeface="Calibri" pitchFamily="34" charset="0"/>
            </a:endParaRPr>
          </a:p>
        </p:txBody>
      </p:sp>
      <p:pic>
        <p:nvPicPr>
          <p:cNvPr id="25614" name="Picture 2" descr="C:\Documents and Settings\mtoriz\Mis documentos\PTORIZ\SFP\AUXILIAR\imágenes\monitos\éxito 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75" y="2405063"/>
            <a:ext cx="271462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14 CuadroTexto"/>
          <p:cNvSpPr txBox="1"/>
          <p:nvPr/>
        </p:nvSpPr>
        <p:spPr>
          <a:xfrm>
            <a:off x="8028384" y="638132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19</a:t>
            </a:r>
            <a:endParaRPr lang="es-MX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6"/>
          <p:cNvSpPr txBox="1">
            <a:spLocks noChangeArrowheads="1"/>
          </p:cNvSpPr>
          <p:nvPr/>
        </p:nvSpPr>
        <p:spPr bwMode="auto">
          <a:xfrm>
            <a:off x="1835150" y="4221163"/>
            <a:ext cx="58340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endParaRPr lang="es-MX" sz="2400">
              <a:latin typeface="Arial" charset="0"/>
            </a:endParaRPr>
          </a:p>
        </p:txBody>
      </p:sp>
      <p:sp>
        <p:nvSpPr>
          <p:cNvPr id="28674" name="2 Subtítulo"/>
          <p:cNvSpPr>
            <a:spLocks/>
          </p:cNvSpPr>
          <p:nvPr/>
        </p:nvSpPr>
        <p:spPr bwMode="auto">
          <a:xfrm>
            <a:off x="2027238" y="1917253"/>
            <a:ext cx="55451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s-MX" sz="3200" dirty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CompraNet como herramienta de modernización de las </a:t>
            </a:r>
            <a:r>
              <a:rPr lang="es-MX" sz="320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compras </a:t>
            </a:r>
            <a:r>
              <a:rPr lang="es-MX" sz="3200" dirty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públicas</a:t>
            </a:r>
          </a:p>
          <a:p>
            <a:pPr algn="r" eaLnBrk="0" hangingPunct="0">
              <a:spcBef>
                <a:spcPct val="20000"/>
              </a:spcBef>
            </a:pPr>
            <a:endParaRPr lang="es-MX" sz="3200" dirty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</p:txBody>
      </p:sp>
      <p:sp>
        <p:nvSpPr>
          <p:cNvPr id="28675" name="3 CuadroTexto"/>
          <p:cNvSpPr txBox="1">
            <a:spLocks noChangeArrowheads="1"/>
          </p:cNvSpPr>
          <p:nvPr/>
        </p:nvSpPr>
        <p:spPr bwMode="auto">
          <a:xfrm>
            <a:off x="2771800" y="5661248"/>
            <a:ext cx="489585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MX" sz="2400" dirty="0">
                <a:solidFill>
                  <a:srgbClr val="4D4D4D"/>
                </a:solidFill>
                <a:latin typeface="Calibri" pitchFamily="34" charset="0"/>
              </a:rPr>
              <a:t>Javier Dávila Pérez</a:t>
            </a:r>
          </a:p>
          <a:p>
            <a:pPr algn="r"/>
            <a:endParaRPr lang="es-MX" dirty="0">
              <a:solidFill>
                <a:srgbClr val="4D4D4D"/>
              </a:solidFill>
              <a:latin typeface="Calibri" pitchFamily="34" charset="0"/>
            </a:endParaRPr>
          </a:p>
          <a:p>
            <a:pPr algn="r"/>
            <a:r>
              <a:rPr lang="es-MX" sz="1600" dirty="0">
                <a:solidFill>
                  <a:srgbClr val="4D4D4D"/>
                </a:solidFill>
                <a:latin typeface="Calibri" pitchFamily="34" charset="0"/>
              </a:rPr>
              <a:t>UNIDAD DE POLÍTICA DE CONTRATACIONES PÚBLICAS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2400185" y="4221088"/>
            <a:ext cx="48965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VII Conferenci</a:t>
            </a:r>
            <a:r>
              <a:rPr lang="es-MX" sz="240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a Anual sobre Compras Gubernamentales de las Américas</a:t>
            </a:r>
            <a:endParaRPr lang="es-MX" sz="2400" dirty="0" smtClean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Santo Domingo, República Dominicana</a:t>
            </a:r>
            <a:endParaRPr lang="es-MX" sz="1800" b="0" dirty="0" smtClean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  <a:p>
            <a:pPr algn="ctr"/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 </a:t>
            </a:r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18 de </a:t>
            </a:r>
            <a:r>
              <a:rPr lang="es-MX" sz="1800" b="0" dirty="0" smtClean="0">
                <a:solidFill>
                  <a:schemeClr val="accent2"/>
                </a:solidFill>
                <a:latin typeface="Calibri" pitchFamily="34" charset="0"/>
                <a:cs typeface="Arial" charset="0"/>
              </a:rPr>
              <a:t>octubre de 2011</a:t>
            </a:r>
            <a:endParaRPr lang="es-MX" sz="1800" b="0" dirty="0">
              <a:solidFill>
                <a:schemeClr val="accent2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product_small"/>
          <p:cNvPicPr>
            <a:picLocks noChangeAspect="1" noChangeArrowheads="1"/>
          </p:cNvPicPr>
          <p:nvPr/>
        </p:nvPicPr>
        <p:blipFill>
          <a:blip r:embed="rId2" cstate="print"/>
          <a:srcRect r="6581"/>
          <a:stretch>
            <a:fillRect/>
          </a:stretch>
        </p:blipFill>
        <p:spPr bwMode="auto">
          <a:xfrm>
            <a:off x="5857875" y="3000375"/>
            <a:ext cx="3097213" cy="257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31748" name="2 CuadroTexto"/>
          <p:cNvSpPr txBox="1">
            <a:spLocks noChangeArrowheads="1"/>
          </p:cNvSpPr>
          <p:nvPr/>
        </p:nvSpPr>
        <p:spPr bwMode="auto">
          <a:xfrm>
            <a:off x="0" y="0"/>
            <a:ext cx="45005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Reformas en países de la OCDE</a:t>
            </a:r>
          </a:p>
        </p:txBody>
      </p:sp>
      <p:sp>
        <p:nvSpPr>
          <p:cNvPr id="31749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31750" name="Text Box 4"/>
          <p:cNvSpPr txBox="1">
            <a:spLocks noChangeArrowheads="1"/>
          </p:cNvSpPr>
          <p:nvPr/>
        </p:nvSpPr>
        <p:spPr bwMode="auto">
          <a:xfrm>
            <a:off x="34925" y="1038225"/>
            <a:ext cx="8424863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/>
            <a:r>
              <a:rPr lang="es-MX" b="0"/>
              <a:t>Nuevos enfoques en cuanto a:</a:t>
            </a:r>
          </a:p>
          <a:p>
            <a:pPr marL="450850" indent="-450850"/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Las responsabilidades institucionales.</a:t>
            </a:r>
          </a:p>
          <a:p>
            <a:pPr marL="450850" indent="-450850">
              <a:buFontTx/>
              <a:buChar char="•"/>
            </a:pPr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Nuevas metodologías y modalidades de adquisición.</a:t>
            </a:r>
          </a:p>
          <a:p>
            <a:pPr marL="450850" indent="-450850">
              <a:buFontTx/>
              <a:buChar char="•"/>
            </a:pPr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Técnicas más eficaces de supervisión y evaluación.</a:t>
            </a:r>
          </a:p>
          <a:p>
            <a:pPr marL="450850" indent="-450850">
              <a:buFontTx/>
              <a:buChar char="•"/>
            </a:pPr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Profesionalización.</a:t>
            </a:r>
          </a:p>
          <a:p>
            <a:pPr marL="450850" indent="-450850">
              <a:buFontTx/>
              <a:buChar char="•"/>
            </a:pPr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Concertación con el sector privado.</a:t>
            </a:r>
          </a:p>
          <a:p>
            <a:pPr marL="450850" indent="-450850">
              <a:buFontTx/>
              <a:buChar char="•"/>
            </a:pPr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Incorporación de tecnologías informáticas.</a:t>
            </a:r>
          </a:p>
          <a:p>
            <a:pPr marL="450850" indent="-450850">
              <a:buFontTx/>
              <a:buChar char="•"/>
            </a:pPr>
            <a:endParaRPr lang="es-MX" b="0"/>
          </a:p>
          <a:p>
            <a:pPr marL="450850" indent="-450850">
              <a:buFontTx/>
              <a:buChar char="•"/>
            </a:pPr>
            <a:r>
              <a:rPr lang="es-MX" b="0"/>
              <a:t>Uso extensivo de la información como base de la toma de decisiones.</a:t>
            </a:r>
            <a:endParaRPr lang="es-ES" b="0"/>
          </a:p>
        </p:txBody>
      </p:sp>
      <p:sp>
        <p:nvSpPr>
          <p:cNvPr id="8" name="7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2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2770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32771" name="2 CuadroTexto"/>
          <p:cNvSpPr txBox="1">
            <a:spLocks noChangeArrowheads="1"/>
          </p:cNvSpPr>
          <p:nvPr/>
        </p:nvSpPr>
        <p:spPr bwMode="auto">
          <a:xfrm>
            <a:off x="215900" y="10160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Diagnóstico 2008</a:t>
            </a:r>
          </a:p>
        </p:txBody>
      </p:sp>
      <p:sp>
        <p:nvSpPr>
          <p:cNvPr id="32772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32773" name="Rectangle 4"/>
          <p:cNvSpPr>
            <a:spLocks noChangeArrowheads="1"/>
          </p:cNvSpPr>
          <p:nvPr/>
        </p:nvSpPr>
        <p:spPr bwMode="auto">
          <a:xfrm>
            <a:off x="4357688" y="2133600"/>
            <a:ext cx="4248150" cy="433388"/>
          </a:xfrm>
          <a:prstGeom prst="rect">
            <a:avLst/>
          </a:prstGeom>
          <a:solidFill>
            <a:schemeClr val="accent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2200">
                <a:solidFill>
                  <a:srgbClr val="000099"/>
                </a:solidFill>
                <a:latin typeface="Calibri" pitchFamily="34" charset="0"/>
              </a:rPr>
              <a:t>Procedimiento basado en el control</a:t>
            </a:r>
            <a:endParaRPr lang="es-ES" sz="22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2774" name="Rectangle 5"/>
          <p:cNvSpPr>
            <a:spLocks noChangeArrowheads="1"/>
          </p:cNvSpPr>
          <p:nvPr/>
        </p:nvSpPr>
        <p:spPr bwMode="auto">
          <a:xfrm>
            <a:off x="325438" y="4303713"/>
            <a:ext cx="4032250" cy="423862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200">
                <a:solidFill>
                  <a:schemeClr val="bg1"/>
                </a:solidFill>
                <a:latin typeface="Calibri" pitchFamily="34" charset="0"/>
              </a:rPr>
              <a:t>Inadecuada planeación </a:t>
            </a:r>
            <a:endParaRPr lang="es-ES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75" name="Rectangle 6"/>
          <p:cNvSpPr>
            <a:spLocks noChangeArrowheads="1"/>
          </p:cNvSpPr>
          <p:nvPr/>
        </p:nvSpPr>
        <p:spPr bwMode="auto">
          <a:xfrm>
            <a:off x="323850" y="2565400"/>
            <a:ext cx="4033838" cy="433388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200">
                <a:solidFill>
                  <a:schemeClr val="bg1"/>
                </a:solidFill>
                <a:latin typeface="Calibri" pitchFamily="34" charset="0"/>
              </a:rPr>
              <a:t>Cumplimiento de procedimientos</a:t>
            </a:r>
            <a:endParaRPr lang="es-ES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76" name="Rectangle 7"/>
          <p:cNvSpPr>
            <a:spLocks noChangeArrowheads="1"/>
          </p:cNvSpPr>
          <p:nvPr/>
        </p:nvSpPr>
        <p:spPr bwMode="auto">
          <a:xfrm>
            <a:off x="4357688" y="2997200"/>
            <a:ext cx="4248150" cy="433388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2200">
                <a:solidFill>
                  <a:schemeClr val="bg1"/>
                </a:solidFill>
                <a:latin typeface="Calibri" pitchFamily="34" charset="0"/>
              </a:rPr>
              <a:t>Carencia de visión estratégica</a:t>
            </a:r>
            <a:endParaRPr lang="es-ES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77" name="Rectangle 8"/>
          <p:cNvSpPr>
            <a:spLocks noChangeArrowheads="1"/>
          </p:cNvSpPr>
          <p:nvPr/>
        </p:nvSpPr>
        <p:spPr bwMode="auto">
          <a:xfrm>
            <a:off x="323850" y="5157788"/>
            <a:ext cx="4033838" cy="4333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200">
                <a:solidFill>
                  <a:schemeClr val="bg1"/>
                </a:solidFill>
                <a:latin typeface="Calibri" pitchFamily="34" charset="0"/>
              </a:rPr>
              <a:t>Sistema electrónico obsoleto</a:t>
            </a:r>
            <a:endParaRPr lang="es-ES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78" name="Rectangle 9"/>
          <p:cNvSpPr>
            <a:spLocks noChangeArrowheads="1"/>
          </p:cNvSpPr>
          <p:nvPr/>
        </p:nvSpPr>
        <p:spPr bwMode="auto">
          <a:xfrm>
            <a:off x="323850" y="3430588"/>
            <a:ext cx="4033838" cy="4318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2200">
                <a:solidFill>
                  <a:srgbClr val="000099"/>
                </a:solidFill>
                <a:latin typeface="Calibri" pitchFamily="34" charset="0"/>
              </a:rPr>
              <a:t>Marco jurídico rígido y excesivo</a:t>
            </a:r>
            <a:endParaRPr lang="es-ES" sz="2200">
              <a:solidFill>
                <a:srgbClr val="000099"/>
              </a:solidFill>
              <a:latin typeface="Calibri" pitchFamily="34" charset="0"/>
            </a:endParaRPr>
          </a:p>
        </p:txBody>
      </p:sp>
      <p:sp>
        <p:nvSpPr>
          <p:cNvPr id="32779" name="Rectangle 10"/>
          <p:cNvSpPr>
            <a:spLocks noChangeArrowheads="1"/>
          </p:cNvSpPr>
          <p:nvPr/>
        </p:nvSpPr>
        <p:spPr bwMode="auto">
          <a:xfrm>
            <a:off x="4357688" y="3862388"/>
            <a:ext cx="4248150" cy="433387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2200">
                <a:solidFill>
                  <a:schemeClr val="bg1"/>
                </a:solidFill>
                <a:latin typeface="Calibri" pitchFamily="34" charset="0"/>
              </a:rPr>
              <a:t>Escasa coordinación </a:t>
            </a:r>
            <a:endParaRPr lang="es-ES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2780" name="Rectangle 11"/>
          <p:cNvSpPr>
            <a:spLocks noChangeArrowheads="1"/>
          </p:cNvSpPr>
          <p:nvPr/>
        </p:nvSpPr>
        <p:spPr bwMode="auto">
          <a:xfrm>
            <a:off x="4357688" y="4727575"/>
            <a:ext cx="4176712" cy="431800"/>
          </a:xfrm>
          <a:prstGeom prst="rect">
            <a:avLst/>
          </a:prstGeom>
          <a:solidFill>
            <a:schemeClr val="accent1">
              <a:alpha val="59999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2200">
                <a:solidFill>
                  <a:srgbClr val="000099"/>
                </a:solidFill>
                <a:latin typeface="Calibri" pitchFamily="34" charset="0"/>
              </a:rPr>
              <a:t>Falta de estándares</a:t>
            </a:r>
            <a:endParaRPr lang="es-ES" sz="2200">
              <a:solidFill>
                <a:srgbClr val="000099"/>
              </a:solidFill>
              <a:latin typeface="Calibri" pitchFamily="34" charset="0"/>
            </a:endParaRPr>
          </a:p>
        </p:txBody>
      </p:sp>
      <p:pic>
        <p:nvPicPr>
          <p:cNvPr id="32781" name="Picture 12" descr="WB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1268413"/>
            <a:ext cx="639763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3" descr="CIDE"/>
          <p:cNvPicPr>
            <a:picLocks noChangeAspect="1" noChangeArrowheads="1"/>
          </p:cNvPicPr>
          <p:nvPr/>
        </p:nvPicPr>
        <p:blipFill>
          <a:blip r:embed="rId3" cstate="print"/>
          <a:srcRect l="13037" t="-371" r="16370" b="36592"/>
          <a:stretch>
            <a:fillRect/>
          </a:stretch>
        </p:blipFill>
        <p:spPr bwMode="auto">
          <a:xfrm>
            <a:off x="8172450" y="1265238"/>
            <a:ext cx="719138" cy="65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83" name="Rectangle 15"/>
          <p:cNvSpPr>
            <a:spLocks noChangeArrowheads="1"/>
          </p:cNvSpPr>
          <p:nvPr/>
        </p:nvSpPr>
        <p:spPr bwMode="auto">
          <a:xfrm>
            <a:off x="4357688" y="5591175"/>
            <a:ext cx="4176712" cy="423863"/>
          </a:xfrm>
          <a:prstGeom prst="rect">
            <a:avLst/>
          </a:prstGeom>
          <a:solidFill>
            <a:schemeClr val="accent2"/>
          </a:soli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es-MX" sz="2200">
                <a:solidFill>
                  <a:schemeClr val="bg1"/>
                </a:solidFill>
                <a:latin typeface="Calibri" pitchFamily="34" charset="0"/>
              </a:rPr>
              <a:t>Falta de profesionalización </a:t>
            </a:r>
            <a:endParaRPr lang="es-ES" sz="22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40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99341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99342" name="2 CuadroTexto"/>
          <p:cNvSpPr txBox="1">
            <a:spLocks noChangeArrowheads="1"/>
          </p:cNvSpPr>
          <p:nvPr/>
        </p:nvSpPr>
        <p:spPr bwMode="auto">
          <a:xfrm>
            <a:off x="215900" y="10160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Modernización </a:t>
            </a:r>
          </a:p>
        </p:txBody>
      </p:sp>
      <p:grpSp>
        <p:nvGrpSpPr>
          <p:cNvPr id="99343" name="Group 31"/>
          <p:cNvGrpSpPr>
            <a:grpSpLocks/>
          </p:cNvGrpSpPr>
          <p:nvPr/>
        </p:nvGrpSpPr>
        <p:grpSpPr bwMode="auto">
          <a:xfrm>
            <a:off x="179388" y="692150"/>
            <a:ext cx="8675687" cy="5111750"/>
            <a:chOff x="612" y="618"/>
            <a:chExt cx="4536" cy="2903"/>
          </a:xfrm>
        </p:grpSpPr>
        <p:sp>
          <p:nvSpPr>
            <p:cNvPr id="99345" name="AutoShape 4"/>
            <p:cNvSpPr>
              <a:spLocks noChangeArrowheads="1"/>
            </p:cNvSpPr>
            <p:nvPr/>
          </p:nvSpPr>
          <p:spPr bwMode="auto">
            <a:xfrm>
              <a:off x="748" y="837"/>
              <a:ext cx="4355" cy="2275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000099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6" name="AutoShape 5"/>
            <p:cNvSpPr>
              <a:spLocks noChangeArrowheads="1"/>
            </p:cNvSpPr>
            <p:nvPr/>
          </p:nvSpPr>
          <p:spPr bwMode="auto">
            <a:xfrm>
              <a:off x="748" y="1064"/>
              <a:ext cx="4355" cy="2048"/>
            </a:xfrm>
            <a:prstGeom prst="roundRect">
              <a:avLst>
                <a:gd name="adj" fmla="val 16667"/>
              </a:avLst>
            </a:prstGeom>
            <a:solidFill>
              <a:schemeClr val="bg2">
                <a:alpha val="23921"/>
              </a:scheme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99347" name="Text Box 6"/>
            <p:cNvSpPr txBox="1">
              <a:spLocks noChangeArrowheads="1"/>
            </p:cNvSpPr>
            <p:nvPr/>
          </p:nvSpPr>
          <p:spPr bwMode="auto">
            <a:xfrm>
              <a:off x="4014" y="1208"/>
              <a:ext cx="7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177800" indent="-177800">
                <a:buFontTx/>
                <a:buAutoNum type="arabicPeriod" startAt="2"/>
              </a:pPr>
              <a:r>
                <a:rPr lang="es-MX" sz="1600">
                  <a:latin typeface="Calibri" pitchFamily="34" charset="0"/>
                </a:rPr>
                <a:t>Política de</a:t>
              </a:r>
            </a:p>
            <a:p>
              <a:pPr marL="177800" indent="-177800"/>
              <a:r>
                <a:rPr lang="es-MX" sz="1600">
                  <a:latin typeface="Calibri" pitchFamily="34" charset="0"/>
                </a:rPr>
                <a:t>contrataciones </a:t>
              </a:r>
              <a:endParaRPr lang="es-ES" sz="1600">
                <a:latin typeface="Calibri" pitchFamily="34" charset="0"/>
              </a:endParaRPr>
            </a:p>
          </p:txBody>
        </p:sp>
        <p:sp>
          <p:nvSpPr>
            <p:cNvPr id="99348" name="Text Box 7"/>
            <p:cNvSpPr txBox="1">
              <a:spLocks noChangeArrowheads="1"/>
            </p:cNvSpPr>
            <p:nvPr/>
          </p:nvSpPr>
          <p:spPr bwMode="auto">
            <a:xfrm>
              <a:off x="4195" y="1797"/>
              <a:ext cx="643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s-MX" sz="1600">
                  <a:latin typeface="Calibri" pitchFamily="34" charset="0"/>
                </a:rPr>
                <a:t>3. Reforma</a:t>
              </a:r>
            </a:p>
            <a:p>
              <a:pPr marL="342900" indent="-342900"/>
              <a:r>
                <a:rPr lang="es-MX" sz="1600">
                  <a:latin typeface="Calibri" pitchFamily="34" charset="0"/>
                </a:rPr>
                <a:t>Institucional</a:t>
              </a:r>
              <a:endParaRPr lang="es-ES" sz="1600">
                <a:latin typeface="Calibri" pitchFamily="34" charset="0"/>
              </a:endParaRPr>
            </a:p>
          </p:txBody>
        </p:sp>
        <p:sp>
          <p:nvSpPr>
            <p:cNvPr id="99349" name="Text Box 8"/>
            <p:cNvSpPr txBox="1">
              <a:spLocks noChangeArrowheads="1"/>
            </p:cNvSpPr>
            <p:nvPr/>
          </p:nvSpPr>
          <p:spPr bwMode="auto">
            <a:xfrm>
              <a:off x="3969" y="2433"/>
              <a:ext cx="79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s-MX" sz="1600">
                  <a:latin typeface="Calibri" pitchFamily="34" charset="0"/>
                </a:rPr>
                <a:t>4. Estrategias</a:t>
              </a:r>
            </a:p>
            <a:p>
              <a:pPr marL="342900" indent="-342900"/>
              <a:r>
                <a:rPr lang="es-MX" sz="1600">
                  <a:latin typeface="Calibri" pitchFamily="34" charset="0"/>
                </a:rPr>
                <a:t>de contratación</a:t>
              </a:r>
              <a:endParaRPr lang="es-ES" sz="1600">
                <a:latin typeface="Calibri" pitchFamily="34" charset="0"/>
              </a:endParaRPr>
            </a:p>
          </p:txBody>
        </p:sp>
        <p:sp>
          <p:nvSpPr>
            <p:cNvPr id="99350" name="Text Box 9"/>
            <p:cNvSpPr txBox="1">
              <a:spLocks noChangeArrowheads="1"/>
            </p:cNvSpPr>
            <p:nvPr/>
          </p:nvSpPr>
          <p:spPr bwMode="auto">
            <a:xfrm>
              <a:off x="2336" y="2705"/>
              <a:ext cx="100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s-MX" sz="1600">
                  <a:latin typeface="Calibri" pitchFamily="34" charset="0"/>
                </a:rPr>
                <a:t>5. Profesionalización</a:t>
              </a:r>
            </a:p>
            <a:p>
              <a:pPr marL="342900" indent="-342900"/>
              <a:r>
                <a:rPr lang="es-MX" sz="1600">
                  <a:latin typeface="Calibri" pitchFamily="34" charset="0"/>
                </a:rPr>
                <a:t>y Certificación</a:t>
              </a:r>
              <a:endParaRPr lang="es-ES" sz="1600">
                <a:latin typeface="Calibri" pitchFamily="34" charset="0"/>
              </a:endParaRPr>
            </a:p>
          </p:txBody>
        </p:sp>
        <p:sp>
          <p:nvSpPr>
            <p:cNvPr id="99351" name="Text Box 10"/>
            <p:cNvSpPr txBox="1">
              <a:spLocks noChangeArrowheads="1"/>
            </p:cNvSpPr>
            <p:nvPr/>
          </p:nvSpPr>
          <p:spPr bwMode="auto">
            <a:xfrm>
              <a:off x="748" y="2070"/>
              <a:ext cx="76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s-MX" sz="1600">
                  <a:latin typeface="Calibri" pitchFamily="34" charset="0"/>
                </a:rPr>
                <a:t>7. Planificación</a:t>
              </a:r>
            </a:p>
            <a:p>
              <a:pPr marL="342900" indent="-342900"/>
              <a:r>
                <a:rPr lang="es-MX" sz="1600">
                  <a:latin typeface="Calibri" pitchFamily="34" charset="0"/>
                </a:rPr>
                <a:t>de compras</a:t>
              </a:r>
              <a:endParaRPr lang="es-ES" sz="1600">
                <a:latin typeface="Calibri" pitchFamily="34" charset="0"/>
              </a:endParaRPr>
            </a:p>
          </p:txBody>
        </p:sp>
        <p:sp>
          <p:nvSpPr>
            <p:cNvPr id="99352" name="Text Box 11"/>
            <p:cNvSpPr txBox="1">
              <a:spLocks noChangeArrowheads="1"/>
            </p:cNvSpPr>
            <p:nvPr/>
          </p:nvSpPr>
          <p:spPr bwMode="auto">
            <a:xfrm>
              <a:off x="839" y="1299"/>
              <a:ext cx="895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s-MX" sz="1600">
                  <a:latin typeface="Calibri" pitchFamily="34" charset="0"/>
                </a:rPr>
                <a:t>8. Estandarización</a:t>
              </a:r>
            </a:p>
            <a:p>
              <a:pPr marL="342900" indent="-342900"/>
              <a:r>
                <a:rPr lang="es-MX" sz="1600">
                  <a:latin typeface="Calibri" pitchFamily="34" charset="0"/>
                </a:rPr>
                <a:t>de Procesos</a:t>
              </a:r>
              <a:endParaRPr lang="es-ES" sz="1600">
                <a:latin typeface="Calibri" pitchFamily="34" charset="0"/>
              </a:endParaRPr>
            </a:p>
          </p:txBody>
        </p:sp>
        <p:sp>
          <p:nvSpPr>
            <p:cNvPr id="99353" name="Text Box 12"/>
            <p:cNvSpPr txBox="1">
              <a:spLocks noChangeArrowheads="1"/>
            </p:cNvSpPr>
            <p:nvPr/>
          </p:nvSpPr>
          <p:spPr bwMode="auto">
            <a:xfrm>
              <a:off x="1491" y="823"/>
              <a:ext cx="2527" cy="2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chemeClr val="accent2"/>
                  </a:solidFill>
                  <a:latin typeface="Calibri" pitchFamily="34" charset="0"/>
                </a:rPr>
                <a:t>PILARES DE LA POLÍTICA DE CONTRATACIÓN</a:t>
              </a:r>
              <a:endParaRPr lang="es-ES">
                <a:solidFill>
                  <a:schemeClr val="accent2"/>
                </a:solidFill>
                <a:latin typeface="Calibri" pitchFamily="34" charset="0"/>
              </a:endParaRPr>
            </a:p>
          </p:txBody>
        </p:sp>
        <p:sp>
          <p:nvSpPr>
            <p:cNvPr id="99354" name="AutoShape 13"/>
            <p:cNvSpPr>
              <a:spLocks noChangeArrowheads="1"/>
            </p:cNvSpPr>
            <p:nvPr/>
          </p:nvSpPr>
          <p:spPr bwMode="auto">
            <a:xfrm>
              <a:off x="612" y="3295"/>
              <a:ext cx="907" cy="226"/>
            </a:xfrm>
            <a:prstGeom prst="cube">
              <a:avLst>
                <a:gd name="adj" fmla="val 1371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>
                  <a:latin typeface="Calibri" pitchFamily="34" charset="0"/>
                </a:rPr>
                <a:t>Eficiencia</a:t>
              </a:r>
            </a:p>
          </p:txBody>
        </p:sp>
        <p:sp>
          <p:nvSpPr>
            <p:cNvPr id="99355" name="AutoShape 14"/>
            <p:cNvSpPr>
              <a:spLocks noChangeArrowheads="1"/>
            </p:cNvSpPr>
            <p:nvPr/>
          </p:nvSpPr>
          <p:spPr bwMode="auto">
            <a:xfrm>
              <a:off x="1519" y="3295"/>
              <a:ext cx="907" cy="226"/>
            </a:xfrm>
            <a:prstGeom prst="cube">
              <a:avLst>
                <a:gd name="adj" fmla="val 1371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>
                  <a:latin typeface="Calibri" pitchFamily="34" charset="0"/>
                </a:rPr>
                <a:t>Eficacia</a:t>
              </a:r>
            </a:p>
          </p:txBody>
        </p:sp>
        <p:sp>
          <p:nvSpPr>
            <p:cNvPr id="99356" name="AutoShape 15"/>
            <p:cNvSpPr>
              <a:spLocks noChangeArrowheads="1"/>
            </p:cNvSpPr>
            <p:nvPr/>
          </p:nvSpPr>
          <p:spPr bwMode="auto">
            <a:xfrm>
              <a:off x="4241" y="3295"/>
              <a:ext cx="907" cy="226"/>
            </a:xfrm>
            <a:prstGeom prst="cube">
              <a:avLst>
                <a:gd name="adj" fmla="val 1371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>
                  <a:latin typeface="Calibri" pitchFamily="34" charset="0"/>
                </a:rPr>
                <a:t>Honradez</a:t>
              </a:r>
            </a:p>
          </p:txBody>
        </p:sp>
        <p:sp>
          <p:nvSpPr>
            <p:cNvPr id="99357" name="AutoShape 16"/>
            <p:cNvSpPr>
              <a:spLocks noChangeArrowheads="1"/>
            </p:cNvSpPr>
            <p:nvPr/>
          </p:nvSpPr>
          <p:spPr bwMode="auto">
            <a:xfrm>
              <a:off x="3334" y="3295"/>
              <a:ext cx="907" cy="226"/>
            </a:xfrm>
            <a:prstGeom prst="cube">
              <a:avLst>
                <a:gd name="adj" fmla="val 1371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>
                  <a:latin typeface="Calibri" pitchFamily="34" charset="0"/>
                </a:rPr>
                <a:t>Transparencia</a:t>
              </a:r>
            </a:p>
          </p:txBody>
        </p:sp>
        <p:sp>
          <p:nvSpPr>
            <p:cNvPr id="99358" name="AutoShape 17"/>
            <p:cNvSpPr>
              <a:spLocks noChangeArrowheads="1"/>
            </p:cNvSpPr>
            <p:nvPr/>
          </p:nvSpPr>
          <p:spPr bwMode="auto">
            <a:xfrm>
              <a:off x="2426" y="3295"/>
              <a:ext cx="907" cy="226"/>
            </a:xfrm>
            <a:prstGeom prst="cube">
              <a:avLst>
                <a:gd name="adj" fmla="val 13718"/>
              </a:avLst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s-ES" sz="1600">
                  <a:latin typeface="Calibri" pitchFamily="34" charset="0"/>
                </a:rPr>
                <a:t>Economía</a:t>
              </a:r>
            </a:p>
          </p:txBody>
        </p:sp>
        <p:graphicFrame>
          <p:nvGraphicFramePr>
            <p:cNvPr id="99330" name="Diagram 18"/>
            <p:cNvGraphicFramePr>
              <a:graphicFrameLocks/>
            </p:cNvGraphicFramePr>
            <p:nvPr/>
          </p:nvGraphicFramePr>
          <p:xfrm>
            <a:off x="1610" y="618"/>
            <a:ext cx="2499" cy="2851"/>
          </p:xfrm>
          <a:graphic>
            <a:graphicData uri="http://schemas.openxmlformats.org/drawingml/2006/compatibility">
              <com:legacyDrawing xmlns:com="http://schemas.openxmlformats.org/drawingml/2006/compatibility" spid="_x0000_s99330"/>
            </a:graphicData>
          </a:graphic>
        </p:graphicFrame>
        <p:sp>
          <p:nvSpPr>
            <p:cNvPr id="99359" name="Text Box 29"/>
            <p:cNvSpPr txBox="1">
              <a:spLocks noChangeArrowheads="1"/>
            </p:cNvSpPr>
            <p:nvPr/>
          </p:nvSpPr>
          <p:spPr bwMode="auto">
            <a:xfrm>
              <a:off x="1111" y="2659"/>
              <a:ext cx="709" cy="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marL="342900" indent="-342900"/>
              <a:r>
                <a:rPr lang="es-MX" sz="1600">
                  <a:latin typeface="Calibri" pitchFamily="34" charset="0"/>
                </a:rPr>
                <a:t>6. CompraNet</a:t>
              </a:r>
              <a:endParaRPr lang="es-ES" sz="1600">
                <a:latin typeface="Calibri" pitchFamily="34" charset="0"/>
              </a:endParaRPr>
            </a:p>
          </p:txBody>
        </p:sp>
      </p:grpSp>
      <p:sp>
        <p:nvSpPr>
          <p:cNvPr id="99344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4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0354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0355" name="2 CuadroTexto"/>
          <p:cNvSpPr txBox="1">
            <a:spLocks noChangeArrowheads="1"/>
          </p:cNvSpPr>
          <p:nvPr/>
        </p:nvSpPr>
        <p:spPr bwMode="auto">
          <a:xfrm>
            <a:off x="215900" y="10160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e-procurement</a:t>
            </a:r>
          </a:p>
        </p:txBody>
      </p:sp>
      <p:sp>
        <p:nvSpPr>
          <p:cNvPr id="100356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0357" name="16 Rectángulo"/>
          <p:cNvSpPr>
            <a:spLocks noChangeArrowheads="1"/>
          </p:cNvSpPr>
          <p:nvPr/>
        </p:nvSpPr>
        <p:spPr bwMode="auto">
          <a:xfrm>
            <a:off x="0" y="1052513"/>
            <a:ext cx="8316913" cy="431800"/>
          </a:xfrm>
          <a:prstGeom prst="rect">
            <a:avLst/>
          </a:prstGeom>
          <a:gradFill rotWithShape="1">
            <a:gsLst>
              <a:gs pos="0">
                <a:srgbClr val="135D5F"/>
              </a:gs>
              <a:gs pos="50000">
                <a:srgbClr val="20888B"/>
              </a:gs>
              <a:gs pos="100000">
                <a:srgbClr val="28A3A6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>
                <a:solidFill>
                  <a:schemeClr val="bg1"/>
                </a:solidFill>
                <a:latin typeface="Arial" charset="0"/>
              </a:rPr>
              <a:t>Visión del Sistema de Contrataciones Públicas en México</a:t>
            </a:r>
            <a:endParaRPr lang="es-E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4" name="23 Rectángulo redondeado"/>
          <p:cNvSpPr/>
          <p:nvPr/>
        </p:nvSpPr>
        <p:spPr>
          <a:xfrm>
            <a:off x="684213" y="1628775"/>
            <a:ext cx="7559675" cy="1368425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lvl="1" algn="just"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Transformar al sistema de contrataciones públicas en una herramienta estratégica para el ejercicio eficiente y eficaz del gasto público.</a:t>
            </a:r>
          </a:p>
        </p:txBody>
      </p:sp>
      <p:sp>
        <p:nvSpPr>
          <p:cNvPr id="100359" name="29 Rectángulo redondeado"/>
          <p:cNvSpPr>
            <a:spLocks noChangeArrowheads="1"/>
          </p:cNvSpPr>
          <p:nvPr/>
        </p:nvSpPr>
        <p:spPr bwMode="auto">
          <a:xfrm>
            <a:off x="1692275" y="3141663"/>
            <a:ext cx="1295400" cy="576262"/>
          </a:xfrm>
          <a:prstGeom prst="roundRect">
            <a:avLst>
              <a:gd name="adj" fmla="val 0"/>
            </a:avLst>
          </a:prstGeom>
          <a:solidFill>
            <a:srgbClr val="0070C0">
              <a:alpha val="50195"/>
            </a:srgbClr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marL="179388" lvl="1" algn="ctr"/>
            <a:r>
              <a:rPr lang="es-MX" sz="1800" b="0">
                <a:solidFill>
                  <a:schemeClr val="bg1"/>
                </a:solidFill>
                <a:latin typeface="Arial" charset="0"/>
                <a:cs typeface="Arial" charset="0"/>
              </a:rPr>
              <a:t>2008</a:t>
            </a: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auto">
          <a:xfrm>
            <a:off x="3276600" y="3213100"/>
            <a:ext cx="863600" cy="431800"/>
          </a:xfrm>
          <a:custGeom>
            <a:avLst/>
            <a:gdLst>
              <a:gd name="T0" fmla="*/ 647700 w 21600"/>
              <a:gd name="T1" fmla="*/ 0 h 21600"/>
              <a:gd name="T2" fmla="*/ 0 w 21600"/>
              <a:gd name="T3" fmla="*/ 215900 h 21600"/>
              <a:gd name="T4" fmla="*/ 647700 w 21600"/>
              <a:gd name="T5" fmla="*/ 431800 h 21600"/>
              <a:gd name="T6" fmla="*/ 863600 w 21600"/>
              <a:gd name="T7" fmla="*/ 2159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6600"/>
          </a:solidFill>
          <a:ln w="1905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0361" name="29 Rectángulo redondeado"/>
          <p:cNvSpPr>
            <a:spLocks noChangeArrowheads="1"/>
          </p:cNvSpPr>
          <p:nvPr/>
        </p:nvSpPr>
        <p:spPr bwMode="auto">
          <a:xfrm>
            <a:off x="6659563" y="3213100"/>
            <a:ext cx="1295400" cy="576263"/>
          </a:xfrm>
          <a:prstGeom prst="roundRect">
            <a:avLst>
              <a:gd name="adj" fmla="val 0"/>
            </a:avLst>
          </a:prstGeom>
          <a:solidFill>
            <a:srgbClr val="0070C0">
              <a:alpha val="50195"/>
            </a:srgbClr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marL="179388" lvl="1" algn="ctr"/>
            <a:r>
              <a:rPr lang="es-MX" sz="1800" b="0">
                <a:solidFill>
                  <a:schemeClr val="bg1"/>
                </a:solidFill>
                <a:latin typeface="Arial" charset="0"/>
                <a:cs typeface="Arial" charset="0"/>
              </a:rPr>
              <a:t>2012</a:t>
            </a:r>
          </a:p>
        </p:txBody>
      </p:sp>
      <p:sp>
        <p:nvSpPr>
          <p:cNvPr id="100362" name="16 Rectángulo"/>
          <p:cNvSpPr>
            <a:spLocks noChangeArrowheads="1"/>
          </p:cNvSpPr>
          <p:nvPr/>
        </p:nvSpPr>
        <p:spPr bwMode="auto">
          <a:xfrm>
            <a:off x="34925" y="3932238"/>
            <a:ext cx="8929688" cy="649287"/>
          </a:xfrm>
          <a:prstGeom prst="rect">
            <a:avLst/>
          </a:prstGeom>
          <a:gradFill rotWithShape="1">
            <a:gsLst>
              <a:gs pos="0">
                <a:srgbClr val="135D5F"/>
              </a:gs>
              <a:gs pos="50000">
                <a:srgbClr val="20888B"/>
              </a:gs>
              <a:gs pos="100000">
                <a:srgbClr val="28A3A6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>
                <a:solidFill>
                  <a:schemeClr val="bg1"/>
                </a:solidFill>
                <a:latin typeface="Arial" charset="0"/>
              </a:rPr>
              <a:t>CompraNet hace compatibles los objetivos de la Política de </a:t>
            </a:r>
          </a:p>
          <a:p>
            <a:r>
              <a:rPr lang="es-MX">
                <a:solidFill>
                  <a:schemeClr val="bg1"/>
                </a:solidFill>
                <a:latin typeface="Arial" charset="0"/>
              </a:rPr>
              <a:t>Contrataciones Públicas y de la Gestión Gubernamental</a:t>
            </a:r>
            <a:endParaRPr lang="es-ES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9" name="29 Rectángulo redondeado"/>
          <p:cNvSpPr/>
          <p:nvPr/>
        </p:nvSpPr>
        <p:spPr>
          <a:xfrm>
            <a:off x="323850" y="4652963"/>
            <a:ext cx="8569325" cy="1368425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30238" lvl="1" indent="-271463" algn="just">
              <a:buFontTx/>
              <a:buChar char="•"/>
              <a:defRPr/>
            </a:pPr>
            <a:r>
              <a:rPr lang="es-MX" sz="1800" b="0" dirty="0">
                <a:solidFill>
                  <a:schemeClr val="bg1"/>
                </a:solidFill>
                <a:cs typeface="Arial" charset="0"/>
              </a:rPr>
              <a:t>Único sistema de contratación del Estado.</a:t>
            </a:r>
          </a:p>
          <a:p>
            <a:pPr marL="630238" lvl="1" indent="-271463" algn="just">
              <a:buFontTx/>
              <a:buChar char="•"/>
              <a:defRPr/>
            </a:pPr>
            <a:r>
              <a:rPr lang="es-MX" sz="1800" b="0" dirty="0">
                <a:solidFill>
                  <a:schemeClr val="bg1"/>
                </a:solidFill>
                <a:cs typeface="Arial" charset="0"/>
              </a:rPr>
              <a:t>Proveedor de información para compradores, proveedores, dependencias y ciudadanos.</a:t>
            </a:r>
          </a:p>
          <a:p>
            <a:pPr marL="630238" lvl="1" indent="-271463" algn="just">
              <a:buFontTx/>
              <a:buChar char="•"/>
              <a:defRPr/>
            </a:pPr>
            <a:r>
              <a:rPr lang="es-MX" sz="1800" b="0" dirty="0">
                <a:solidFill>
                  <a:schemeClr val="bg1"/>
                </a:solidFill>
                <a:cs typeface="Arial" charset="0"/>
              </a:rPr>
              <a:t>Sistema transaccional que produce información completa y fidedigna en tiempo real.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5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1378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1379" name="2 CuadroTexto"/>
          <p:cNvSpPr txBox="1">
            <a:spLocks noChangeArrowheads="1"/>
          </p:cNvSpPr>
          <p:nvPr/>
        </p:nvSpPr>
        <p:spPr bwMode="auto">
          <a:xfrm>
            <a:off x="215900" y="101600"/>
            <a:ext cx="45005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e-procurement</a:t>
            </a:r>
          </a:p>
        </p:txBody>
      </p:sp>
      <p:sp>
        <p:nvSpPr>
          <p:cNvPr id="101380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323850" y="1052513"/>
            <a:ext cx="8820150" cy="1152525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358775" lvl="1"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Es el manejo electrónico de las contrataciones públicas, que informa en tiempo real al vendedor acerca de las necesidades de los clientes (gobierno).</a:t>
            </a:r>
          </a:p>
        </p:txBody>
      </p:sp>
      <p:sp>
        <p:nvSpPr>
          <p:cNvPr id="101382" name="16 Rectángulo"/>
          <p:cNvSpPr>
            <a:spLocks noChangeArrowheads="1"/>
          </p:cNvSpPr>
          <p:nvPr/>
        </p:nvSpPr>
        <p:spPr bwMode="auto">
          <a:xfrm>
            <a:off x="-36513" y="2349500"/>
            <a:ext cx="3563938" cy="1152525"/>
          </a:xfrm>
          <a:prstGeom prst="rect">
            <a:avLst/>
          </a:prstGeom>
          <a:gradFill rotWithShape="1">
            <a:gsLst>
              <a:gs pos="0">
                <a:srgbClr val="135D5F"/>
              </a:gs>
              <a:gs pos="50000">
                <a:srgbClr val="20888B"/>
              </a:gs>
              <a:gs pos="100000">
                <a:srgbClr val="28A3A6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s-MX" sz="1800">
                <a:solidFill>
                  <a:schemeClr val="bg1"/>
                </a:solidFill>
                <a:latin typeface="Arial" charset="0"/>
              </a:rPr>
              <a:t>¿Por qué el e-procurement?</a:t>
            </a:r>
            <a:endParaRPr lang="es-E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5" name="29 Rectángulo redondeado"/>
          <p:cNvSpPr/>
          <p:nvPr/>
        </p:nvSpPr>
        <p:spPr>
          <a:xfrm>
            <a:off x="3527425" y="2349500"/>
            <a:ext cx="5580063" cy="2592388"/>
          </a:xfrm>
          <a:prstGeom prst="roundRect">
            <a:avLst>
              <a:gd name="adj" fmla="val 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630238" lvl="1" indent="-271463">
              <a:buFontTx/>
              <a:buChar char="•"/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Ahorro en costos de transacción</a:t>
            </a:r>
          </a:p>
          <a:p>
            <a:pPr marL="630238" lvl="1" indent="-271463">
              <a:buFontTx/>
              <a:buChar char="•"/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Las adquisiciones son más oportunas</a:t>
            </a:r>
          </a:p>
          <a:p>
            <a:pPr marL="630238" lvl="1" indent="-271463">
              <a:buFontTx/>
              <a:buChar char="•"/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Reducción de la distancia entre comprador y vendedor</a:t>
            </a:r>
          </a:p>
          <a:p>
            <a:pPr marL="630238" lvl="1" indent="-271463">
              <a:buFontTx/>
              <a:buChar char="•"/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Información disponible sobre la oferta y sus precios</a:t>
            </a:r>
          </a:p>
          <a:p>
            <a:pPr marL="630238" lvl="1" indent="-271463">
              <a:buFontTx/>
              <a:buChar char="•"/>
              <a:defRPr/>
            </a:pPr>
            <a:r>
              <a:rPr lang="es-MX" sz="1800" b="0">
                <a:solidFill>
                  <a:schemeClr val="bg1"/>
                </a:solidFill>
                <a:cs typeface="Arial" charset="0"/>
              </a:rPr>
              <a:t>Promueve la transparencia y reduce la corrupción en los procesos de compra</a:t>
            </a:r>
          </a:p>
        </p:txBody>
      </p:sp>
      <p:sp>
        <p:nvSpPr>
          <p:cNvPr id="101384" name="29 Rectángulo redondeado"/>
          <p:cNvSpPr>
            <a:spLocks noChangeArrowheads="1"/>
          </p:cNvSpPr>
          <p:nvPr/>
        </p:nvSpPr>
        <p:spPr bwMode="auto">
          <a:xfrm>
            <a:off x="179388" y="5013325"/>
            <a:ext cx="8640762" cy="1081088"/>
          </a:xfrm>
          <a:prstGeom prst="roundRect">
            <a:avLst>
              <a:gd name="adj" fmla="val 0"/>
            </a:avLst>
          </a:prstGeom>
          <a:solidFill>
            <a:srgbClr val="0070C0">
              <a:alpha val="56078"/>
            </a:srgbClr>
          </a:solidFill>
          <a:ln w="25400" algn="ctr">
            <a:noFill/>
            <a:round/>
            <a:headEnd/>
            <a:tailEnd/>
          </a:ln>
        </p:spPr>
        <p:txBody>
          <a:bodyPr anchor="ctr"/>
          <a:lstStyle/>
          <a:p>
            <a:pPr marL="358775" lvl="1" algn="ctr"/>
            <a:r>
              <a:rPr lang="es-MX" sz="2200" b="0">
                <a:solidFill>
                  <a:schemeClr val="bg1"/>
                </a:solidFill>
                <a:latin typeface="Arial" charset="0"/>
                <a:cs typeface="Arial" charset="0"/>
              </a:rPr>
              <a:t>En resumen, e-procurement permite mejorar la eficiencia dentro de las organizaciones y maximiza el gasto del sector público.</a:t>
            </a:r>
          </a:p>
        </p:txBody>
      </p:sp>
      <p:sp>
        <p:nvSpPr>
          <p:cNvPr id="10" name="9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6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2402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2403" name="2 CuadroTexto"/>
          <p:cNvSpPr txBox="1">
            <a:spLocks noChangeArrowheads="1"/>
          </p:cNvSpPr>
          <p:nvPr/>
        </p:nvSpPr>
        <p:spPr bwMode="auto">
          <a:xfrm>
            <a:off x="0" y="0"/>
            <a:ext cx="4716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Procedimientos electrónicos</a:t>
            </a:r>
          </a:p>
        </p:txBody>
      </p:sp>
      <p:sp>
        <p:nvSpPr>
          <p:cNvPr id="102404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graphicFrame>
        <p:nvGraphicFramePr>
          <p:cNvPr id="8" name="Group 81"/>
          <p:cNvGraphicFramePr>
            <a:graphicFrameLocks noGrp="1"/>
          </p:cNvGraphicFramePr>
          <p:nvPr/>
        </p:nvGraphicFramePr>
        <p:xfrm>
          <a:off x="0" y="4500563"/>
          <a:ext cx="9001154" cy="1714513"/>
        </p:xfrm>
        <a:graphic>
          <a:graphicData uri="http://schemas.openxmlformats.org/drawingml/2006/table">
            <a:tbl>
              <a:tblPr/>
              <a:tblGrid>
                <a:gridCol w="1142976"/>
                <a:gridCol w="642942"/>
                <a:gridCol w="662925"/>
                <a:gridCol w="710617"/>
                <a:gridCol w="790736"/>
                <a:gridCol w="869113"/>
                <a:gridCol w="710617"/>
                <a:gridCol w="949232"/>
                <a:gridCol w="630499"/>
                <a:gridCol w="630499"/>
                <a:gridCol w="630499"/>
                <a:gridCol w="630499"/>
              </a:tblGrid>
              <a:tr h="4359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Año / Procedimiento 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2001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2002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2003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2004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2005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2006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2007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2008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2009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2010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2011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3598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Electr</a:t>
                      </a:r>
                      <a:r>
                        <a:rPr kumimoji="0" lang="es-ES_trad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ó</a:t>
                      </a:r>
                      <a:r>
                        <a:rPr kumimoji="0" lang="es-ES_trad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nico</a:t>
                      </a:r>
                      <a:endParaRPr kumimoji="0" lang="es-ES_tradnl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615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3,824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8,426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10,290</a:t>
                      </a:r>
                      <a:endParaRPr kumimoji="0" lang="es-ES_trad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12,382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14,978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16,675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17,256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14,913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13,559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26,068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050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Tradicional</a:t>
                      </a:r>
                      <a:endParaRPr kumimoji="0" lang="es-ES_tradnl" sz="1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31,460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26,771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19,541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17,760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16,475</a:t>
                      </a:r>
                      <a:endParaRPr kumimoji="0" lang="es-ES_tradnl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15,390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15,733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18,409</a:t>
                      </a:r>
                      <a:endParaRPr kumimoji="0" lang="es-ES_tradnl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15,192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14,142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8,123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0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32,075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30,595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27,967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28,050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28,857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30,368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32,408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Arial" charset="0"/>
                        </a:rPr>
                        <a:t>35,665</a:t>
                      </a:r>
                      <a:endParaRPr kumimoji="0" lang="es-ES_tradnl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30,105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27,701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34,191</a:t>
                      </a: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1 Gráfico"/>
          <p:cNvGraphicFramePr>
            <a:graphicFrameLocks noGrp="1"/>
          </p:cNvGraphicFramePr>
          <p:nvPr/>
        </p:nvGraphicFramePr>
        <p:xfrm>
          <a:off x="214282" y="928670"/>
          <a:ext cx="8572560" cy="34358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7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5" name="Picture 3" descr="istock_000005636915sma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88" y="3262313"/>
            <a:ext cx="3598862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26" name="Rectangle 2"/>
          <p:cNvSpPr>
            <a:spLocks noChangeArrowheads="1"/>
          </p:cNvSpPr>
          <p:nvPr/>
        </p:nvSpPr>
        <p:spPr bwMode="auto">
          <a:xfrm>
            <a:off x="0" y="6048375"/>
            <a:ext cx="9144000" cy="836613"/>
          </a:xfrm>
          <a:prstGeom prst="rect">
            <a:avLst/>
          </a:prstGeom>
          <a:solidFill>
            <a:schemeClr val="bg1"/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03427" name="Rectangle 3"/>
          <p:cNvSpPr>
            <a:spLocks noChangeArrowheads="1"/>
          </p:cNvSpPr>
          <p:nvPr/>
        </p:nvSpPr>
        <p:spPr bwMode="auto">
          <a:xfrm>
            <a:off x="0" y="6597650"/>
            <a:ext cx="9144000" cy="287338"/>
          </a:xfrm>
          <a:prstGeom prst="rect">
            <a:avLst/>
          </a:prstGeom>
          <a:solidFill>
            <a:srgbClr val="008080">
              <a:alpha val="58823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Secretaría de la Función Pública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103428" name="2 CuadroTexto"/>
          <p:cNvSpPr txBox="1">
            <a:spLocks noChangeArrowheads="1"/>
          </p:cNvSpPr>
          <p:nvPr/>
        </p:nvSpPr>
        <p:spPr bwMode="auto">
          <a:xfrm>
            <a:off x="0" y="0"/>
            <a:ext cx="47164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MX" sz="2800" dirty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Principales tipos de</a:t>
            </a:r>
          </a:p>
          <a:p>
            <a:r>
              <a:rPr lang="es-MX" sz="2800" dirty="0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 e-</a:t>
            </a:r>
            <a:r>
              <a:rPr lang="es-MX" sz="2800" dirty="0" err="1">
                <a:solidFill>
                  <a:srgbClr val="7F7F7F"/>
                </a:solidFill>
                <a:latin typeface="Calibri" pitchFamily="34" charset="0"/>
                <a:cs typeface="Tahoma" pitchFamily="34" charset="0"/>
              </a:rPr>
              <a:t>procurement</a:t>
            </a:r>
            <a:endParaRPr lang="es-MX" sz="2800" dirty="0">
              <a:solidFill>
                <a:srgbClr val="7F7F7F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03429" name="Rectangle 30"/>
          <p:cNvSpPr>
            <a:spLocks noChangeArrowheads="1"/>
          </p:cNvSpPr>
          <p:nvPr/>
        </p:nvSpPr>
        <p:spPr bwMode="auto">
          <a:xfrm>
            <a:off x="0" y="6308725"/>
            <a:ext cx="9144000" cy="287338"/>
          </a:xfrm>
          <a:prstGeom prst="rect">
            <a:avLst/>
          </a:prstGeom>
          <a:solidFill>
            <a:srgbClr val="008080">
              <a:alpha val="32941"/>
            </a:srgbClr>
          </a:solidFill>
          <a:ln w="15875">
            <a:noFill/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MX" sz="1400">
                <a:solidFill>
                  <a:srgbClr val="006699"/>
                </a:solidFill>
                <a:latin typeface="Calibri" pitchFamily="34" charset="0"/>
              </a:rPr>
              <a:t>Subsecretaría de Responsabilidades Administrativas y Contrataciones Públicas</a:t>
            </a:r>
            <a:endParaRPr lang="es-ES" sz="1400">
              <a:solidFill>
                <a:srgbClr val="006699"/>
              </a:solidFill>
              <a:latin typeface="Calibri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34925" y="1038225"/>
            <a:ext cx="8424863" cy="36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>
              <a:defRPr/>
            </a:pPr>
            <a:endParaRPr lang="es-MX" b="0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ERP basada en Web.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e-MRO (Mantenimiento, Reparación y Puesta a punto).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e-</a:t>
            </a:r>
            <a:r>
              <a:rPr lang="es-MX" b="0" dirty="0" err="1"/>
              <a:t>sourcing</a:t>
            </a:r>
            <a:r>
              <a:rPr lang="es-MX" b="0" dirty="0"/>
              <a:t>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e-</a:t>
            </a:r>
            <a:r>
              <a:rPr lang="es-MX" b="0" dirty="0" err="1"/>
              <a:t>tendering</a:t>
            </a:r>
            <a:r>
              <a:rPr lang="es-MX" b="0" dirty="0"/>
              <a:t> (e-licitación).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e-reverse </a:t>
            </a:r>
            <a:r>
              <a:rPr lang="es-MX" b="0" dirty="0" err="1"/>
              <a:t>auctioning</a:t>
            </a:r>
            <a:r>
              <a:rPr lang="es-MX" b="0" dirty="0"/>
              <a:t> (e-subasta en reversa).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e-</a:t>
            </a:r>
            <a:r>
              <a:rPr lang="es-MX" b="0" dirty="0" err="1"/>
              <a:t>informing</a:t>
            </a:r>
            <a:r>
              <a:rPr lang="es-MX" b="0" dirty="0"/>
              <a:t> (e-información).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s-MX" b="0" dirty="0"/>
              <a:t>e-</a:t>
            </a:r>
            <a:r>
              <a:rPr lang="es-MX" b="0" dirty="0" err="1"/>
              <a:t>marketsites</a:t>
            </a:r>
            <a:r>
              <a:rPr lang="es-MX" b="0" dirty="0"/>
              <a:t>.</a:t>
            </a:r>
            <a:endParaRPr lang="es-ES" b="0" dirty="0"/>
          </a:p>
        </p:txBody>
      </p:sp>
      <p:sp>
        <p:nvSpPr>
          <p:cNvPr id="9" name="8 CuadroTexto"/>
          <p:cNvSpPr txBox="1"/>
          <p:nvPr/>
        </p:nvSpPr>
        <p:spPr>
          <a:xfrm>
            <a:off x="8820472" y="6413266"/>
            <a:ext cx="2880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8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ersonalizado">
  <a:themeElements>
    <a:clrScheme name="Diseño personaliz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ersonaliz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ersonaliz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ersonaliz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ersonaliz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6424</TotalTime>
  <Words>1601</Words>
  <Application>Microsoft Office PowerPoint</Application>
  <PresentationFormat>Presentación en pantalla (4:3)</PresentationFormat>
  <Paragraphs>342</Paragraphs>
  <Slides>21</Slides>
  <Notes>4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30" baseType="lpstr">
      <vt:lpstr>Verdana</vt:lpstr>
      <vt:lpstr>Arial</vt:lpstr>
      <vt:lpstr>Calibri</vt:lpstr>
      <vt:lpstr>Tahoma</vt:lpstr>
      <vt:lpstr>Wingdings</vt:lpstr>
      <vt:lpstr>Times New Roman</vt:lpstr>
      <vt:lpstr>Diseño personalizado</vt:lpstr>
      <vt:lpstr>Diseño predeterminado</vt:lpstr>
      <vt:lpstr>Gráfico de Microsoft Graph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Beneficios del e-procurement (1/2)</vt:lpstr>
      <vt:lpstr>Beneficios del e-procurement (2/2)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SFP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asolorzano</dc:creator>
  <cp:lastModifiedBy>Javier Dávila Pérez</cp:lastModifiedBy>
  <cp:revision>242</cp:revision>
  <dcterms:created xsi:type="dcterms:W3CDTF">2009-03-26T22:00:58Z</dcterms:created>
  <dcterms:modified xsi:type="dcterms:W3CDTF">2011-10-18T10:30:03Z</dcterms:modified>
</cp:coreProperties>
</file>